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122"/>
  </p:notesMasterIdLst>
  <p:handoutMasterIdLst>
    <p:handoutMasterId r:id="rId123"/>
  </p:handoutMasterIdLst>
  <p:sldIdLst>
    <p:sldId id="256" r:id="rId5"/>
    <p:sldId id="257" r:id="rId6"/>
    <p:sldId id="258" r:id="rId7"/>
    <p:sldId id="259" r:id="rId8"/>
    <p:sldId id="260" r:id="rId9"/>
    <p:sldId id="261" r:id="rId10"/>
    <p:sldId id="262" r:id="rId11"/>
    <p:sldId id="263" r:id="rId12"/>
    <p:sldId id="264" r:id="rId13"/>
    <p:sldId id="265" r:id="rId14"/>
    <p:sldId id="369" r:id="rId15"/>
    <p:sldId id="368" r:id="rId16"/>
    <p:sldId id="370" r:id="rId17"/>
    <p:sldId id="371" r:id="rId18"/>
    <p:sldId id="266" r:id="rId19"/>
    <p:sldId id="360" r:id="rId20"/>
    <p:sldId id="267" r:id="rId21"/>
    <p:sldId id="361" r:id="rId22"/>
    <p:sldId id="362" r:id="rId23"/>
    <p:sldId id="363" r:id="rId24"/>
    <p:sldId id="364" r:id="rId25"/>
    <p:sldId id="268" r:id="rId26"/>
    <p:sldId id="365" r:id="rId27"/>
    <p:sldId id="269" r:id="rId28"/>
    <p:sldId id="270" r:id="rId29"/>
    <p:sldId id="271" r:id="rId30"/>
    <p:sldId id="272" r:id="rId31"/>
    <p:sldId id="366" r:id="rId32"/>
    <p:sldId id="273" r:id="rId33"/>
    <p:sldId id="274" r:id="rId34"/>
    <p:sldId id="275" r:id="rId35"/>
    <p:sldId id="276" r:id="rId36"/>
    <p:sldId id="277" r:id="rId37"/>
    <p:sldId id="278" r:id="rId38"/>
    <p:sldId id="279" r:id="rId39"/>
    <p:sldId id="280" r:id="rId40"/>
    <p:sldId id="372" r:id="rId41"/>
    <p:sldId id="281" r:id="rId42"/>
    <p:sldId id="282" r:id="rId43"/>
    <p:sldId id="283" r:id="rId44"/>
    <p:sldId id="284" r:id="rId45"/>
    <p:sldId id="285" r:id="rId46"/>
    <p:sldId id="286" r:id="rId47"/>
    <p:sldId id="287" r:id="rId48"/>
    <p:sldId id="288" r:id="rId49"/>
    <p:sldId id="289" r:id="rId50"/>
    <p:sldId id="290" r:id="rId51"/>
    <p:sldId id="291" r:id="rId52"/>
    <p:sldId id="292" r:id="rId53"/>
    <p:sldId id="293" r:id="rId54"/>
    <p:sldId id="294" r:id="rId55"/>
    <p:sldId id="295" r:id="rId56"/>
    <p:sldId id="296" r:id="rId57"/>
    <p:sldId id="297" r:id="rId58"/>
    <p:sldId id="298" r:id="rId59"/>
    <p:sldId id="299" r:id="rId60"/>
    <p:sldId id="300" r:id="rId61"/>
    <p:sldId id="301" r:id="rId62"/>
    <p:sldId id="302" r:id="rId63"/>
    <p:sldId id="303" r:id="rId64"/>
    <p:sldId id="304" r:id="rId65"/>
    <p:sldId id="305" r:id="rId66"/>
    <p:sldId id="306" r:id="rId67"/>
    <p:sldId id="307" r:id="rId68"/>
    <p:sldId id="308" r:id="rId69"/>
    <p:sldId id="309" r:id="rId70"/>
    <p:sldId id="310" r:id="rId71"/>
    <p:sldId id="311" r:id="rId72"/>
    <p:sldId id="312" r:id="rId73"/>
    <p:sldId id="313" r:id="rId74"/>
    <p:sldId id="314" r:id="rId75"/>
    <p:sldId id="315" r:id="rId76"/>
    <p:sldId id="316" r:id="rId77"/>
    <p:sldId id="317" r:id="rId78"/>
    <p:sldId id="318" r:id="rId79"/>
    <p:sldId id="319" r:id="rId80"/>
    <p:sldId id="320" r:id="rId81"/>
    <p:sldId id="321" r:id="rId82"/>
    <p:sldId id="322" r:id="rId83"/>
    <p:sldId id="323" r:id="rId84"/>
    <p:sldId id="324" r:id="rId85"/>
    <p:sldId id="325" r:id="rId86"/>
    <p:sldId id="326" r:id="rId87"/>
    <p:sldId id="327" r:id="rId88"/>
    <p:sldId id="328" r:id="rId89"/>
    <p:sldId id="329" r:id="rId90"/>
    <p:sldId id="330" r:id="rId91"/>
    <p:sldId id="331" r:id="rId92"/>
    <p:sldId id="332" r:id="rId93"/>
    <p:sldId id="333" r:id="rId94"/>
    <p:sldId id="334" r:id="rId95"/>
    <p:sldId id="335" r:id="rId96"/>
    <p:sldId id="336" r:id="rId97"/>
    <p:sldId id="337" r:id="rId98"/>
    <p:sldId id="338" r:id="rId99"/>
    <p:sldId id="339" r:id="rId100"/>
    <p:sldId id="340" r:id="rId101"/>
    <p:sldId id="341" r:id="rId102"/>
    <p:sldId id="342" r:id="rId103"/>
    <p:sldId id="343" r:id="rId104"/>
    <p:sldId id="344" r:id="rId105"/>
    <p:sldId id="345" r:id="rId106"/>
    <p:sldId id="346" r:id="rId107"/>
    <p:sldId id="367" r:id="rId108"/>
    <p:sldId id="359" r:id="rId109"/>
    <p:sldId id="347" r:id="rId110"/>
    <p:sldId id="348" r:id="rId111"/>
    <p:sldId id="349" r:id="rId112"/>
    <p:sldId id="350" r:id="rId113"/>
    <p:sldId id="351" r:id="rId114"/>
    <p:sldId id="352" r:id="rId115"/>
    <p:sldId id="353" r:id="rId116"/>
    <p:sldId id="354" r:id="rId117"/>
    <p:sldId id="355" r:id="rId118"/>
    <p:sldId id="356" r:id="rId119"/>
    <p:sldId id="357" r:id="rId120"/>
    <p:sldId id="358" r:id="rId121"/>
  </p:sldIdLst>
  <p:sldSz cx="9144000" cy="6858000" type="screen4x3"/>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4" d="100"/>
          <a:sy n="124" d="100"/>
        </p:scale>
        <p:origin x="122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handoutMaster" Target="handoutMasters/handout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372840" cy="50256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Arial" pitchFamily="18"/>
              <a:ea typeface="Microsoft YaHei" pitchFamily="2"/>
              <a:cs typeface="Mangal" pitchFamily="2"/>
            </a:endParaRPr>
          </a:p>
        </p:txBody>
      </p:sp>
      <p:sp>
        <p:nvSpPr>
          <p:cNvPr id="3" name="Date Placeholder 2"/>
          <p:cNvSpPr txBox="1">
            <a:spLocks noGrp="1"/>
          </p:cNvSpPr>
          <p:nvPr>
            <p:ph type="dt" sz="quarter" idx="1"/>
          </p:nvPr>
        </p:nvSpPr>
        <p:spPr>
          <a:xfrm>
            <a:off x="4399200" y="0"/>
            <a:ext cx="3372840" cy="502560"/>
          </a:xfrm>
          <a:prstGeom prst="rect">
            <a:avLst/>
          </a:prstGeom>
          <a:noFill/>
          <a:ln>
            <a:noFill/>
          </a:ln>
        </p:spPr>
        <p:txBody>
          <a:bodyPr vert="horz" wrap="none" lIns="90000" tIns="45000" rIns="90000" bIns="45000" anchorCtr="0" compatLnSpc="0"/>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Arial" pitchFamily="18"/>
              <a:ea typeface="Microsoft YaHei" pitchFamily="2"/>
              <a:cs typeface="Mangal" pitchFamily="2"/>
            </a:endParaRPr>
          </a:p>
        </p:txBody>
      </p:sp>
      <p:sp>
        <p:nvSpPr>
          <p:cNvPr id="4" name="Footer Placeholder 3"/>
          <p:cNvSpPr txBox="1">
            <a:spLocks noGrp="1"/>
          </p:cNvSpPr>
          <p:nvPr>
            <p:ph type="ftr" sz="quarter" idx="2"/>
          </p:nvPr>
        </p:nvSpPr>
        <p:spPr>
          <a:xfrm>
            <a:off x="0" y="9555480"/>
            <a:ext cx="3372840" cy="502560"/>
          </a:xfrm>
          <a:prstGeom prst="rect">
            <a:avLst/>
          </a:prstGeom>
          <a:noFill/>
          <a:ln>
            <a:noFill/>
          </a:ln>
        </p:spPr>
        <p:txBody>
          <a:bodyPr vert="horz" wrap="none" lIns="90000" tIns="45000" rIns="90000" bIns="45000" anchor="b" anchorCtr="0" compatLnSpc="0"/>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Arial" pitchFamily="18"/>
              <a:ea typeface="Microsoft YaHei" pitchFamily="2"/>
              <a:cs typeface="Mangal" pitchFamily="2"/>
            </a:endParaRPr>
          </a:p>
        </p:txBody>
      </p:sp>
      <p:sp>
        <p:nvSpPr>
          <p:cNvPr id="5" name="Slide Number Placeholder 4"/>
          <p:cNvSpPr txBox="1">
            <a:spLocks noGrp="1"/>
          </p:cNvSpPr>
          <p:nvPr>
            <p:ph type="sldNum" sz="quarter" idx="3"/>
          </p:nvPr>
        </p:nvSpPr>
        <p:spPr>
          <a:xfrm>
            <a:off x="4399200" y="9555480"/>
            <a:ext cx="3372840" cy="502560"/>
          </a:xfrm>
          <a:prstGeom prst="rect">
            <a:avLst/>
          </a:prstGeom>
          <a:noFill/>
          <a:ln>
            <a:noFill/>
          </a:ln>
        </p:spPr>
        <p:txBody>
          <a:bodyPr vert="horz" wrap="none" lIns="90000" tIns="45000" rIns="90000" bIns="45000" anchor="b" anchorCtr="0" compatLnSpc="0"/>
          <a:lstStyle/>
          <a:p>
            <a:pPr marL="0" marR="0" lvl="0" indent="0" algn="r" rtl="0" hangingPunct="0">
              <a:lnSpc>
                <a:spcPct val="100000"/>
              </a:lnSpc>
              <a:spcBef>
                <a:spcPts val="0"/>
              </a:spcBef>
              <a:spcAft>
                <a:spcPts val="0"/>
              </a:spcAft>
              <a:buNone/>
              <a:tabLst/>
              <a:defRPr sz="1400"/>
            </a:pPr>
            <a:fld id="{D0D84127-384A-4FC6-B732-7CA9BEBADB1D}" type="slidenum">
              <a:t>‹#›</a:t>
            </a:fld>
            <a:endParaRPr lang="en-US" sz="1400" b="0" i="0" u="none" strike="noStrike" kern="1200">
              <a:ln>
                <a:noFill/>
              </a:ln>
              <a:latin typeface="Arial" pitchFamily="18"/>
              <a:ea typeface="Microsoft YaHei" pitchFamily="2"/>
              <a:cs typeface="Mangal" pitchFamily="2"/>
            </a:endParaRPr>
          </a:p>
        </p:txBody>
      </p:sp>
    </p:spTree>
    <p:extLst>
      <p:ext uri="{BB962C8B-B14F-4D97-AF65-F5344CB8AC3E}">
        <p14:creationId xmlns:p14="http://schemas.microsoft.com/office/powerpoint/2010/main" val="164080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1371599" y="764280"/>
            <a:ext cx="5028480" cy="3771360"/>
          </a:xfrm>
          <a:prstGeom prst="rect">
            <a:avLst/>
          </a:prstGeom>
          <a:noFill/>
          <a:ln>
            <a:noFill/>
            <a:prstDash val="solid"/>
          </a:ln>
        </p:spPr>
      </p:sp>
      <p:sp>
        <p:nvSpPr>
          <p:cNvPr id="3" name="Notes Placeholder 2"/>
          <p:cNvSpPr txBox="1">
            <a:spLocks noGrp="1"/>
          </p:cNvSpPr>
          <p:nvPr>
            <p:ph type="body" sz="quarter" idx="3"/>
          </p:nvPr>
        </p:nvSpPr>
        <p:spPr>
          <a:xfrm>
            <a:off x="777239" y="4777560"/>
            <a:ext cx="6217560" cy="4525920"/>
          </a:xfrm>
          <a:prstGeom prst="rect">
            <a:avLst/>
          </a:prstGeom>
          <a:noFill/>
          <a:ln>
            <a:noFill/>
          </a:ln>
        </p:spPr>
        <p:txBody>
          <a:bodyPr lIns="0" tIns="0" rIns="0" bIns="0"/>
          <a:lstStyle/>
          <a:p>
            <a:endParaRPr lang="en-US"/>
          </a:p>
        </p:txBody>
      </p:sp>
      <p:sp>
        <p:nvSpPr>
          <p:cNvPr id="4" name="Header Placeholder 3"/>
          <p:cNvSpPr txBox="1">
            <a:spLocks noGrp="1"/>
          </p:cNvSpPr>
          <p:nvPr>
            <p:ph type="hdr" sz="quarter"/>
          </p:nvPr>
        </p:nvSpPr>
        <p:spPr>
          <a:xfrm>
            <a:off x="0" y="0"/>
            <a:ext cx="3372840" cy="502560"/>
          </a:xfrm>
          <a:prstGeom prst="rect">
            <a:avLst/>
          </a:prstGeom>
          <a:noFill/>
          <a:ln>
            <a:noFill/>
          </a:ln>
        </p:spPr>
        <p:txBody>
          <a:bodyPr lIns="0" tIns="0" rIns="0" bIns="0" anchorCtr="0"/>
          <a:lstStyle>
            <a:lvl1pPr lvl="0" rtl="0" hangingPunct="0">
              <a:buNone/>
              <a:tabLst/>
              <a:defRPr lang="en-US" sz="1400" kern="1200">
                <a:latin typeface="Times New Roman" pitchFamily="18"/>
                <a:ea typeface="Lucida Sans Unicode" pitchFamily="2"/>
                <a:cs typeface="Tahoma" pitchFamily="2"/>
              </a:defRPr>
            </a:lvl1pPr>
          </a:lstStyle>
          <a:p>
            <a:pPr lvl="0"/>
            <a:endParaRPr lang="en-US"/>
          </a:p>
        </p:txBody>
      </p:sp>
      <p:sp>
        <p:nvSpPr>
          <p:cNvPr id="5" name="Date Placeholder 4"/>
          <p:cNvSpPr txBox="1">
            <a:spLocks noGrp="1"/>
          </p:cNvSpPr>
          <p:nvPr>
            <p:ph type="dt" idx="1"/>
          </p:nvPr>
        </p:nvSpPr>
        <p:spPr>
          <a:xfrm>
            <a:off x="4399200" y="0"/>
            <a:ext cx="3372840" cy="502560"/>
          </a:xfrm>
          <a:prstGeom prst="rect">
            <a:avLst/>
          </a:prstGeom>
          <a:noFill/>
          <a:ln>
            <a:noFill/>
          </a:ln>
        </p:spPr>
        <p:txBody>
          <a:bodyPr lIns="0" tIns="0" rIns="0" bIns="0" anchorCtr="0"/>
          <a:lstStyle>
            <a:lvl1pPr lvl="0" algn="r" rtl="0" hangingPunct="0">
              <a:buNone/>
              <a:tabLst/>
              <a:defRPr lang="en-US" sz="1400" kern="1200">
                <a:latin typeface="Times New Roman" pitchFamily="18"/>
                <a:ea typeface="Lucida Sans Unicode" pitchFamily="2"/>
                <a:cs typeface="Tahoma" pitchFamily="2"/>
              </a:defRPr>
            </a:lvl1pPr>
          </a:lstStyle>
          <a:p>
            <a:pPr lvl="0"/>
            <a:endParaRPr lang="en-US"/>
          </a:p>
        </p:txBody>
      </p:sp>
      <p:sp>
        <p:nvSpPr>
          <p:cNvPr id="6" name="Footer Placeholder 5"/>
          <p:cNvSpPr txBox="1">
            <a:spLocks noGrp="1"/>
          </p:cNvSpPr>
          <p:nvPr>
            <p:ph type="ftr" sz="quarter" idx="4"/>
          </p:nvPr>
        </p:nvSpPr>
        <p:spPr>
          <a:xfrm>
            <a:off x="0" y="9555480"/>
            <a:ext cx="3372840" cy="502560"/>
          </a:xfrm>
          <a:prstGeom prst="rect">
            <a:avLst/>
          </a:prstGeom>
          <a:noFill/>
          <a:ln>
            <a:noFill/>
          </a:ln>
        </p:spPr>
        <p:txBody>
          <a:bodyPr lIns="0" tIns="0" rIns="0" bIns="0" anchor="b" anchorCtr="0"/>
          <a:lstStyle>
            <a:lvl1pPr lvl="0" rtl="0" hangingPunct="0">
              <a:buNone/>
              <a:tabLst/>
              <a:defRPr lang="en-US" sz="1400" kern="1200">
                <a:latin typeface="Times New Roman" pitchFamily="18"/>
                <a:ea typeface="Lucida Sans Unicode" pitchFamily="2"/>
                <a:cs typeface="Tahoma" pitchFamily="2"/>
              </a:defRPr>
            </a:lvl1pPr>
          </a:lstStyle>
          <a:p>
            <a:pPr lvl="0"/>
            <a:endParaRPr lang="en-US"/>
          </a:p>
        </p:txBody>
      </p:sp>
      <p:sp>
        <p:nvSpPr>
          <p:cNvPr id="7" name="Slide Number Placeholder 6"/>
          <p:cNvSpPr txBox="1">
            <a:spLocks noGrp="1"/>
          </p:cNvSpPr>
          <p:nvPr>
            <p:ph type="sldNum" sz="quarter" idx="5"/>
          </p:nvPr>
        </p:nvSpPr>
        <p:spPr>
          <a:xfrm>
            <a:off x="4399200" y="9555480"/>
            <a:ext cx="3372840" cy="502560"/>
          </a:xfrm>
          <a:prstGeom prst="rect">
            <a:avLst/>
          </a:prstGeom>
          <a:noFill/>
          <a:ln>
            <a:noFill/>
          </a:ln>
        </p:spPr>
        <p:txBody>
          <a:bodyPr lIns="0" tIns="0" rIns="0" bIns="0" anchor="b" anchorCtr="0"/>
          <a:lstStyle>
            <a:lvl1pPr lvl="0" algn="r" rtl="0" hangingPunct="0">
              <a:buNone/>
              <a:tabLst/>
              <a:defRPr lang="en-US" sz="1400" kern="1200">
                <a:latin typeface="Times New Roman" pitchFamily="18"/>
                <a:ea typeface="Lucida Sans Unicode" pitchFamily="2"/>
                <a:cs typeface="Tahoma" pitchFamily="2"/>
              </a:defRPr>
            </a:lvl1pPr>
          </a:lstStyle>
          <a:p>
            <a:pPr lvl="0"/>
            <a:fld id="{0A83E297-B57B-40F0-9BFD-19584DE939D5}" type="slidenum">
              <a:t>‹#›</a:t>
            </a:fld>
            <a:endParaRPr lang="en-US"/>
          </a:p>
        </p:txBody>
      </p:sp>
    </p:spTree>
    <p:extLst>
      <p:ext uri="{BB962C8B-B14F-4D97-AF65-F5344CB8AC3E}">
        <p14:creationId xmlns:p14="http://schemas.microsoft.com/office/powerpoint/2010/main" val="84744935"/>
      </p:ext>
    </p:extLst>
  </p:cSld>
  <p:clrMap bg1="lt1" tx1="dk1" bg2="lt2" tx2="dk2" accent1="accent1" accent2="accent2" accent3="accent3" accent4="accent4" accent5="accent5" accent6="accent6" hlink="hlink" folHlink="folHlink"/>
  <p:notesStyle>
    <a:lvl1pPr marL="216000" marR="0" indent="-216000" rtl="0" hangingPunct="0">
      <a:tabLst/>
      <a:defRPr lang="en-US"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089215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22496751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1284539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81367759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55703684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236852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734140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112652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459323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87400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908908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10753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492080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448135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021314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769388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070243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175531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851788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181915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290471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0006011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6964882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742836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0022812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416356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41047353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542709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2403128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2687786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9684671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6179868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6516905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7461147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8343015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4076744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674285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7793854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0132096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7914537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9247250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5141144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2469494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2245108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3266151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9309432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4529300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053460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7245379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6769554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7882165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8371286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6737438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0599087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6125833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4974808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7452935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2872779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4232923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40448308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6734405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4687813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3674098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41334856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7105051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4283797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7440183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4039998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27344059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46909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72861376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89517761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421250524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41120288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69191330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25948849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3075369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68389884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59045873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14960668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725571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49601382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00280327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42589682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415592099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55988767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93667538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76277928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06223191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66549275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423612430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362158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23881584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4571586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83439231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96451074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99210883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97041944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05812464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73984529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69561484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81067144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538259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1626EE05-7FC5-4F7D-B18D-E1F508C0D017}" type="slidenum">
              <a:t>‹#›</a:t>
            </a:fld>
            <a:endParaRPr lang="en-US"/>
          </a:p>
        </p:txBody>
      </p:sp>
    </p:spTree>
    <p:extLst>
      <p:ext uri="{BB962C8B-B14F-4D97-AF65-F5344CB8AC3E}">
        <p14:creationId xmlns:p14="http://schemas.microsoft.com/office/powerpoint/2010/main" val="2453059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C9189061-E640-48C1-9E27-234079BC697C}" type="slidenum">
              <a:t>‹#›</a:t>
            </a:fld>
            <a:endParaRPr lang="en-US"/>
          </a:p>
        </p:txBody>
      </p:sp>
    </p:spTree>
    <p:extLst>
      <p:ext uri="{BB962C8B-B14F-4D97-AF65-F5344CB8AC3E}">
        <p14:creationId xmlns:p14="http://schemas.microsoft.com/office/powerpoint/2010/main" val="2116586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2CDD769-531D-4E17-9A4C-C4D1A4A8395A}" type="slidenum">
              <a:t>‹#›</a:t>
            </a:fld>
            <a:endParaRPr lang="en-US"/>
          </a:p>
        </p:txBody>
      </p:sp>
    </p:spTree>
    <p:extLst>
      <p:ext uri="{BB962C8B-B14F-4D97-AF65-F5344CB8AC3E}">
        <p14:creationId xmlns:p14="http://schemas.microsoft.com/office/powerpoint/2010/main" val="461013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D4A49705-8733-4949-8AA8-B5172D6E5968}" type="slidenum">
              <a:t>‹#›</a:t>
            </a:fld>
            <a:endParaRPr lang="en-US"/>
          </a:p>
        </p:txBody>
      </p:sp>
    </p:spTree>
    <p:extLst>
      <p:ext uri="{BB962C8B-B14F-4D97-AF65-F5344CB8AC3E}">
        <p14:creationId xmlns:p14="http://schemas.microsoft.com/office/powerpoint/2010/main" val="1165870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A2FD703F-9C94-4799-ADAE-4454036D84B8}" type="slidenum">
              <a:t>‹#›</a:t>
            </a:fld>
            <a:endParaRPr lang="en-US"/>
          </a:p>
        </p:txBody>
      </p:sp>
    </p:spTree>
    <p:extLst>
      <p:ext uri="{BB962C8B-B14F-4D97-AF65-F5344CB8AC3E}">
        <p14:creationId xmlns:p14="http://schemas.microsoft.com/office/powerpoint/2010/main" val="1562651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0226430E-FE23-4BB9-8614-CB2E6C8B7756}" type="slidenum">
              <a:t>‹#›</a:t>
            </a:fld>
            <a:endParaRPr lang="en-US"/>
          </a:p>
        </p:txBody>
      </p:sp>
    </p:spTree>
    <p:extLst>
      <p:ext uri="{BB962C8B-B14F-4D97-AF65-F5344CB8AC3E}">
        <p14:creationId xmlns:p14="http://schemas.microsoft.com/office/powerpoint/2010/main" val="1629449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1943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52700" y="1600200"/>
            <a:ext cx="1943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32508C52-7496-40AE-ABFC-E5E5BF9B96F7}" type="slidenum">
              <a:t>‹#›</a:t>
            </a:fld>
            <a:endParaRPr lang="en-US"/>
          </a:p>
        </p:txBody>
      </p:sp>
    </p:spTree>
    <p:extLst>
      <p:ext uri="{BB962C8B-B14F-4D97-AF65-F5344CB8AC3E}">
        <p14:creationId xmlns:p14="http://schemas.microsoft.com/office/powerpoint/2010/main" val="3275039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BEBA7401-C02D-409E-AEC7-F5AF13AB6AEF}" type="slidenum">
              <a:t>‹#›</a:t>
            </a:fld>
            <a:endParaRPr lang="en-US"/>
          </a:p>
        </p:txBody>
      </p:sp>
    </p:spTree>
    <p:extLst>
      <p:ext uri="{BB962C8B-B14F-4D97-AF65-F5344CB8AC3E}">
        <p14:creationId xmlns:p14="http://schemas.microsoft.com/office/powerpoint/2010/main" val="3082573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73ACA622-DF9F-4833-BB70-9FEC2DFA1DF4}" type="slidenum">
              <a:t>‹#›</a:t>
            </a:fld>
            <a:endParaRPr lang="en-US"/>
          </a:p>
        </p:txBody>
      </p:sp>
    </p:spTree>
    <p:extLst>
      <p:ext uri="{BB962C8B-B14F-4D97-AF65-F5344CB8AC3E}">
        <p14:creationId xmlns:p14="http://schemas.microsoft.com/office/powerpoint/2010/main" val="366237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F92A2428-A603-40C5-A7D3-6D8D3B5C7E12}" type="slidenum">
              <a:t>‹#›</a:t>
            </a:fld>
            <a:endParaRPr lang="en-US"/>
          </a:p>
        </p:txBody>
      </p:sp>
    </p:spTree>
    <p:extLst>
      <p:ext uri="{BB962C8B-B14F-4D97-AF65-F5344CB8AC3E}">
        <p14:creationId xmlns:p14="http://schemas.microsoft.com/office/powerpoint/2010/main" val="3826946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7664ACB-76F5-453C-8A53-74473F26B2DA}" type="slidenum">
              <a:t>‹#›</a:t>
            </a:fld>
            <a:endParaRPr lang="en-US"/>
          </a:p>
        </p:txBody>
      </p:sp>
    </p:spTree>
    <p:extLst>
      <p:ext uri="{BB962C8B-B14F-4D97-AF65-F5344CB8AC3E}">
        <p14:creationId xmlns:p14="http://schemas.microsoft.com/office/powerpoint/2010/main" val="4042039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30B3DAD9-1F75-47AE-BA16-F409E4F4142E}" type="slidenum">
              <a:t>‹#›</a:t>
            </a:fld>
            <a:endParaRPr lang="en-US"/>
          </a:p>
        </p:txBody>
      </p:sp>
    </p:spTree>
    <p:extLst>
      <p:ext uri="{BB962C8B-B14F-4D97-AF65-F5344CB8AC3E}">
        <p14:creationId xmlns:p14="http://schemas.microsoft.com/office/powerpoint/2010/main" val="3678960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F43314C9-7EBD-4C61-87A0-4C4877F8C6ED}" type="slidenum">
              <a:t>‹#›</a:t>
            </a:fld>
            <a:endParaRPr lang="en-US"/>
          </a:p>
        </p:txBody>
      </p:sp>
    </p:spTree>
    <p:extLst>
      <p:ext uri="{BB962C8B-B14F-4D97-AF65-F5344CB8AC3E}">
        <p14:creationId xmlns:p14="http://schemas.microsoft.com/office/powerpoint/2010/main" val="3693550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5CA36449-14D9-45A6-AC53-3345A83C1B36}" type="slidenum">
              <a:t>‹#›</a:t>
            </a:fld>
            <a:endParaRPr lang="en-US"/>
          </a:p>
        </p:txBody>
      </p:sp>
    </p:spTree>
    <p:extLst>
      <p:ext uri="{BB962C8B-B14F-4D97-AF65-F5344CB8AC3E}">
        <p14:creationId xmlns:p14="http://schemas.microsoft.com/office/powerpoint/2010/main" val="3907239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AFCAB24D-FF6F-4E28-9360-C2D8BF47D797}" type="slidenum">
              <a:t>‹#›</a:t>
            </a:fld>
            <a:endParaRPr lang="en-US"/>
          </a:p>
        </p:txBody>
      </p:sp>
    </p:spTree>
    <p:extLst>
      <p:ext uri="{BB962C8B-B14F-4D97-AF65-F5344CB8AC3E}">
        <p14:creationId xmlns:p14="http://schemas.microsoft.com/office/powerpoint/2010/main" val="2351432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BC31EA89-F156-42F5-AB5B-BADF564941DA}" type="slidenum">
              <a:t>‹#›</a:t>
            </a:fld>
            <a:endParaRPr lang="en-US"/>
          </a:p>
        </p:txBody>
      </p:sp>
    </p:spTree>
    <p:extLst>
      <p:ext uri="{BB962C8B-B14F-4D97-AF65-F5344CB8AC3E}">
        <p14:creationId xmlns:p14="http://schemas.microsoft.com/office/powerpoint/2010/main" val="836848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ACADF172-9566-4469-BF1F-CE81D201CCCF}" type="slidenum">
              <a:t>‹#›</a:t>
            </a:fld>
            <a:endParaRPr lang="en-US"/>
          </a:p>
        </p:txBody>
      </p:sp>
    </p:spTree>
    <p:extLst>
      <p:ext uri="{BB962C8B-B14F-4D97-AF65-F5344CB8AC3E}">
        <p14:creationId xmlns:p14="http://schemas.microsoft.com/office/powerpoint/2010/main" val="3384136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CE82DDCF-E41D-4F73-A1AA-D4E01B595FA4}" type="slidenum">
              <a:t>‹#›</a:t>
            </a:fld>
            <a:endParaRPr lang="en-US"/>
          </a:p>
        </p:txBody>
      </p:sp>
    </p:spTree>
    <p:extLst>
      <p:ext uri="{BB962C8B-B14F-4D97-AF65-F5344CB8AC3E}">
        <p14:creationId xmlns:p14="http://schemas.microsoft.com/office/powerpoint/2010/main" val="656467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5ACDA754-CD47-4161-A124-4AE148A6F4BC}" type="slidenum">
              <a:t>‹#›</a:t>
            </a:fld>
            <a:endParaRPr lang="en-US"/>
          </a:p>
        </p:txBody>
      </p:sp>
    </p:spTree>
    <p:extLst>
      <p:ext uri="{BB962C8B-B14F-4D97-AF65-F5344CB8AC3E}">
        <p14:creationId xmlns:p14="http://schemas.microsoft.com/office/powerpoint/2010/main" val="3419410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DCB71FFE-83F0-4C76-970F-4C4EDA8371B1}" type="slidenum">
              <a:t>‹#›</a:t>
            </a:fld>
            <a:endParaRPr lang="en-US"/>
          </a:p>
        </p:txBody>
      </p:sp>
    </p:spTree>
    <p:extLst>
      <p:ext uri="{BB962C8B-B14F-4D97-AF65-F5344CB8AC3E}">
        <p14:creationId xmlns:p14="http://schemas.microsoft.com/office/powerpoint/2010/main" val="1558091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6CEE2FB4-C2FF-4F29-A50F-D0D3B514FEBE}" type="slidenum">
              <a:t>‹#›</a:t>
            </a:fld>
            <a:endParaRPr lang="en-US"/>
          </a:p>
        </p:txBody>
      </p:sp>
    </p:spTree>
    <p:extLst>
      <p:ext uri="{BB962C8B-B14F-4D97-AF65-F5344CB8AC3E}">
        <p14:creationId xmlns:p14="http://schemas.microsoft.com/office/powerpoint/2010/main" val="2351841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76BECEB9-FDCA-4F25-9C30-1779CDEDED38}" type="slidenum">
              <a:t>‹#›</a:t>
            </a:fld>
            <a:endParaRPr lang="en-US"/>
          </a:p>
        </p:txBody>
      </p:sp>
    </p:spTree>
    <p:extLst>
      <p:ext uri="{BB962C8B-B14F-4D97-AF65-F5344CB8AC3E}">
        <p14:creationId xmlns:p14="http://schemas.microsoft.com/office/powerpoint/2010/main" val="528665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4123168-B350-4969-B178-5D7C44F7D520}" type="slidenum">
              <a:t>‹#›</a:t>
            </a:fld>
            <a:endParaRPr lang="en-US"/>
          </a:p>
        </p:txBody>
      </p:sp>
    </p:spTree>
    <p:extLst>
      <p:ext uri="{BB962C8B-B14F-4D97-AF65-F5344CB8AC3E}">
        <p14:creationId xmlns:p14="http://schemas.microsoft.com/office/powerpoint/2010/main" val="1046784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5D4CBD77-1C5B-4502-831C-59DFF4569BE1}" type="slidenum">
              <a:t>‹#›</a:t>
            </a:fld>
            <a:endParaRPr lang="en-US"/>
          </a:p>
        </p:txBody>
      </p:sp>
    </p:spTree>
    <p:extLst>
      <p:ext uri="{BB962C8B-B14F-4D97-AF65-F5344CB8AC3E}">
        <p14:creationId xmlns:p14="http://schemas.microsoft.com/office/powerpoint/2010/main" val="2285223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C6455533-3FCF-4072-A661-D7D083D7F18F}" type="slidenum">
              <a:t>‹#›</a:t>
            </a:fld>
            <a:endParaRPr lang="en-US"/>
          </a:p>
        </p:txBody>
      </p:sp>
    </p:spTree>
    <p:extLst>
      <p:ext uri="{BB962C8B-B14F-4D97-AF65-F5344CB8AC3E}">
        <p14:creationId xmlns:p14="http://schemas.microsoft.com/office/powerpoint/2010/main" val="259296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E54404A2-0330-46B7-A3F0-A2A394C6954F}" type="slidenum">
              <a:t>‹#›</a:t>
            </a:fld>
            <a:endParaRPr lang="en-US"/>
          </a:p>
        </p:txBody>
      </p:sp>
    </p:spTree>
    <p:extLst>
      <p:ext uri="{BB962C8B-B14F-4D97-AF65-F5344CB8AC3E}">
        <p14:creationId xmlns:p14="http://schemas.microsoft.com/office/powerpoint/2010/main" val="1352118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4963"/>
            <a:ext cx="2057400" cy="4525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4963"/>
            <a:ext cx="6019800" cy="4525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5611C32C-3CEB-4549-8207-60BBBD6E1A07}" type="slidenum">
              <a:t>‹#›</a:t>
            </a:fld>
            <a:endParaRPr lang="en-US"/>
          </a:p>
        </p:txBody>
      </p:sp>
    </p:spTree>
    <p:extLst>
      <p:ext uri="{BB962C8B-B14F-4D97-AF65-F5344CB8AC3E}">
        <p14:creationId xmlns:p14="http://schemas.microsoft.com/office/powerpoint/2010/main" val="3280418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F81203FE-0474-4F1D-889A-2F987CB55B69}" type="slidenum">
              <a:t>‹#›</a:t>
            </a:fld>
            <a:endParaRPr lang="en-US"/>
          </a:p>
        </p:txBody>
      </p:sp>
    </p:spTree>
    <p:extLst>
      <p:ext uri="{BB962C8B-B14F-4D97-AF65-F5344CB8AC3E}">
        <p14:creationId xmlns:p14="http://schemas.microsoft.com/office/powerpoint/2010/main" val="3540855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15479BBC-620C-4DF1-A101-7BE9C6668E0B}" type="slidenum">
              <a:t>‹#›</a:t>
            </a:fld>
            <a:endParaRPr lang="en-US"/>
          </a:p>
        </p:txBody>
      </p:sp>
    </p:spTree>
    <p:extLst>
      <p:ext uri="{BB962C8B-B14F-4D97-AF65-F5344CB8AC3E}">
        <p14:creationId xmlns:p14="http://schemas.microsoft.com/office/powerpoint/2010/main" val="2668815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1CB93220-BFA9-4455-BC0E-D712F8ECED5D}" type="slidenum">
              <a:t>‹#›</a:t>
            </a:fld>
            <a:endParaRPr lang="en-US"/>
          </a:p>
        </p:txBody>
      </p:sp>
    </p:spTree>
    <p:extLst>
      <p:ext uri="{BB962C8B-B14F-4D97-AF65-F5344CB8AC3E}">
        <p14:creationId xmlns:p14="http://schemas.microsoft.com/office/powerpoint/2010/main" val="1037376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11FCA4E0-99F6-418C-901B-025A1183FDD1}" type="slidenum">
              <a:t>‹#›</a:t>
            </a:fld>
            <a:endParaRPr lang="en-US"/>
          </a:p>
        </p:txBody>
      </p:sp>
    </p:spTree>
    <p:extLst>
      <p:ext uri="{BB962C8B-B14F-4D97-AF65-F5344CB8AC3E}">
        <p14:creationId xmlns:p14="http://schemas.microsoft.com/office/powerpoint/2010/main" val="216176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1A0ED207-3A93-4639-9C13-E3548497DA7C}" type="slidenum">
              <a:t>‹#›</a:t>
            </a:fld>
            <a:endParaRPr lang="en-US"/>
          </a:p>
        </p:txBody>
      </p:sp>
    </p:spTree>
    <p:extLst>
      <p:ext uri="{BB962C8B-B14F-4D97-AF65-F5344CB8AC3E}">
        <p14:creationId xmlns:p14="http://schemas.microsoft.com/office/powerpoint/2010/main" val="2770012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271BFC67-B0E5-4D0B-B27C-F6DEFBACF4EA}" type="slidenum">
              <a:t>‹#›</a:t>
            </a:fld>
            <a:endParaRPr lang="en-US"/>
          </a:p>
        </p:txBody>
      </p:sp>
    </p:spTree>
    <p:extLst>
      <p:ext uri="{BB962C8B-B14F-4D97-AF65-F5344CB8AC3E}">
        <p14:creationId xmlns:p14="http://schemas.microsoft.com/office/powerpoint/2010/main" val="848256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F5B2EF77-F10C-4ECC-9E48-70596C1880B5}" type="slidenum">
              <a:t>‹#›</a:t>
            </a:fld>
            <a:endParaRPr lang="en-US"/>
          </a:p>
        </p:txBody>
      </p:sp>
    </p:spTree>
    <p:extLst>
      <p:ext uri="{BB962C8B-B14F-4D97-AF65-F5344CB8AC3E}">
        <p14:creationId xmlns:p14="http://schemas.microsoft.com/office/powerpoint/2010/main" val="2778808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802B6791-26CA-41AD-A835-B166005DD39C}" type="slidenum">
              <a:t>‹#›</a:t>
            </a:fld>
            <a:endParaRPr lang="en-US"/>
          </a:p>
        </p:txBody>
      </p:sp>
    </p:spTree>
    <p:extLst>
      <p:ext uri="{BB962C8B-B14F-4D97-AF65-F5344CB8AC3E}">
        <p14:creationId xmlns:p14="http://schemas.microsoft.com/office/powerpoint/2010/main" val="195468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84C50281-6000-4C64-AB2B-6EBAEC04EB6E}" type="slidenum">
              <a:t>‹#›</a:t>
            </a:fld>
            <a:endParaRPr lang="en-US"/>
          </a:p>
        </p:txBody>
      </p:sp>
    </p:spTree>
    <p:extLst>
      <p:ext uri="{BB962C8B-B14F-4D97-AF65-F5344CB8AC3E}">
        <p14:creationId xmlns:p14="http://schemas.microsoft.com/office/powerpoint/2010/main" val="484058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87FEB072-4FCC-4508-A692-D7A33D79B54E}" type="slidenum">
              <a:t>‹#›</a:t>
            </a:fld>
            <a:endParaRPr lang="en-US"/>
          </a:p>
        </p:txBody>
      </p:sp>
    </p:spTree>
    <p:extLst>
      <p:ext uri="{BB962C8B-B14F-4D97-AF65-F5344CB8AC3E}">
        <p14:creationId xmlns:p14="http://schemas.microsoft.com/office/powerpoint/2010/main" val="738076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01820947-B52A-4881-96CE-A1409A699D77}" type="slidenum">
              <a:t>‹#›</a:t>
            </a:fld>
            <a:endParaRPr lang="en-US"/>
          </a:p>
        </p:txBody>
      </p:sp>
    </p:spTree>
    <p:extLst>
      <p:ext uri="{BB962C8B-B14F-4D97-AF65-F5344CB8AC3E}">
        <p14:creationId xmlns:p14="http://schemas.microsoft.com/office/powerpoint/2010/main" val="2921247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050"/>
            <a:ext cx="2057400" cy="5857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050"/>
            <a:ext cx="6019800" cy="5857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C70182C-EA87-4070-AE3C-137745BE3017}" type="slidenum">
              <a:t>‹#›</a:t>
            </a:fld>
            <a:endParaRPr lang="en-US"/>
          </a:p>
        </p:txBody>
      </p:sp>
    </p:spTree>
    <p:extLst>
      <p:ext uri="{BB962C8B-B14F-4D97-AF65-F5344CB8AC3E}">
        <p14:creationId xmlns:p14="http://schemas.microsoft.com/office/powerpoint/2010/main" val="2950014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35D60635-24B3-4ECC-8E5C-CF070E8F9232}" type="slidenum">
              <a:t>‹#›</a:t>
            </a:fld>
            <a:endParaRPr lang="en-US"/>
          </a:p>
        </p:txBody>
      </p:sp>
    </p:spTree>
    <p:extLst>
      <p:ext uri="{BB962C8B-B14F-4D97-AF65-F5344CB8AC3E}">
        <p14:creationId xmlns:p14="http://schemas.microsoft.com/office/powerpoint/2010/main" val="2141694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8A9745F9-359A-4555-9036-EBBED6A8C0F8}" type="slidenum">
              <a:t>‹#›</a:t>
            </a:fld>
            <a:endParaRPr lang="en-US"/>
          </a:p>
        </p:txBody>
      </p:sp>
    </p:spTree>
    <p:extLst>
      <p:ext uri="{BB962C8B-B14F-4D97-AF65-F5344CB8AC3E}">
        <p14:creationId xmlns:p14="http://schemas.microsoft.com/office/powerpoint/2010/main" val="870710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E2E3E607-4480-4796-BB4A-BAE73359CDDA}" type="slidenum">
              <a:t>‹#›</a:t>
            </a:fld>
            <a:endParaRPr lang="en-US"/>
          </a:p>
        </p:txBody>
      </p:sp>
    </p:spTree>
    <p:extLst>
      <p:ext uri="{BB962C8B-B14F-4D97-AF65-F5344CB8AC3E}">
        <p14:creationId xmlns:p14="http://schemas.microsoft.com/office/powerpoint/2010/main" val="67782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872073DC-3A91-4729-A836-E2FAE0B946B8}" type="slidenum">
              <a:t>‹#›</a:t>
            </a:fld>
            <a:endParaRPr lang="en-US"/>
          </a:p>
        </p:txBody>
      </p:sp>
    </p:spTree>
    <p:extLst>
      <p:ext uri="{BB962C8B-B14F-4D97-AF65-F5344CB8AC3E}">
        <p14:creationId xmlns:p14="http://schemas.microsoft.com/office/powerpoint/2010/main" val="1786920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DF1FC433-7814-4F68-BC64-370F47EF9AA0}" type="slidenum">
              <a:t>‹#›</a:t>
            </a:fld>
            <a:endParaRPr lang="en-US"/>
          </a:p>
        </p:txBody>
      </p:sp>
    </p:spTree>
    <p:extLst>
      <p:ext uri="{BB962C8B-B14F-4D97-AF65-F5344CB8AC3E}">
        <p14:creationId xmlns:p14="http://schemas.microsoft.com/office/powerpoint/2010/main" val="159448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680"/>
            <a:ext cx="8229240" cy="1142640"/>
          </a:xfrm>
          <a:prstGeom prst="rect">
            <a:avLst/>
          </a:prstGeom>
          <a:noFill/>
          <a:ln>
            <a:noFill/>
          </a:ln>
        </p:spPr>
        <p:txBody>
          <a:bodyPr vert="horz"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US"/>
              <a:t>Click to edit the title text formatClick to edit Master title style</a:t>
            </a:r>
          </a:p>
        </p:txBody>
      </p:sp>
      <p:sp>
        <p:nvSpPr>
          <p:cNvPr id="3" name="Content Placeholder 2"/>
          <p:cNvSpPr txBox="1">
            <a:spLocks noGrp="1"/>
          </p:cNvSpPr>
          <p:nvPr>
            <p:ph type="body" idx="1"/>
          </p:nvPr>
        </p:nvSpPr>
        <p:spPr>
          <a:xfrm>
            <a:off x="457200" y="1600200"/>
            <a:ext cx="8229240" cy="4525560"/>
          </a:xfrm>
          <a:prstGeom prst="rect">
            <a:avLst/>
          </a:prstGeom>
          <a:noFill/>
          <a:ln>
            <a:noFill/>
          </a:ln>
        </p:spPr>
        <p:txBody>
          <a:bodyPr vert="horz" wrap="square" lIns="90000" tIns="45000" rIns="90000" bIns="45000" anchor="t"/>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5"/>
            <a:r>
              <a:rPr lang="en-US"/>
              <a:t>Sixth Outline Level</a:t>
            </a:r>
          </a:p>
          <a:p>
            <a:pPr lvl="6"/>
            <a:r>
              <a:rPr lang="en-US"/>
              <a:t>Seventh Outline Level</a:t>
            </a:r>
          </a:p>
          <a:p>
            <a:pPr lvl="7"/>
            <a:r>
              <a:rPr lang="en-US"/>
              <a:t>Eighth Outline Level</a:t>
            </a:r>
          </a:p>
          <a:p>
            <a:pPr lvl="0"/>
            <a:r>
              <a:rPr lang="en-US"/>
              <a:t>Ninth Outline LevelClick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txBox="1">
            <a:spLocks noGrp="1"/>
          </p:cNvSpPr>
          <p:nvPr>
            <p:ph type="dt" sz="half" idx="2"/>
          </p:nvPr>
        </p:nvSpPr>
        <p:spPr>
          <a:xfrm>
            <a:off x="457200" y="6245280"/>
            <a:ext cx="2133360" cy="475920"/>
          </a:xfrm>
          <a:prstGeom prst="rect">
            <a:avLst/>
          </a:prstGeom>
          <a:noFill/>
          <a:ln>
            <a:noFill/>
          </a:ln>
        </p:spPr>
        <p:txBody>
          <a:bodyPr wrap="square" lIns="90000" tIns="45000" rIns="90000" bIns="45000" anchor="t" anchorCtr="0"/>
          <a:lstStyle>
            <a:lvl1pPr lvl="0" rtl="0" hangingPunct="0">
              <a:buNone/>
              <a:tabLst/>
              <a:defRPr lang="en-US" sz="2400" kern="1200">
                <a:latin typeface="Times New Roman" pitchFamily="18"/>
                <a:ea typeface="Lucida Sans Unicode" pitchFamily="2"/>
                <a:cs typeface="Tahoma" pitchFamily="2"/>
              </a:defRPr>
            </a:lvl1pPr>
          </a:lstStyle>
          <a:p>
            <a:pPr lvl="0"/>
            <a:endParaRPr lang="en-US"/>
          </a:p>
        </p:txBody>
      </p:sp>
      <p:sp>
        <p:nvSpPr>
          <p:cNvPr id="5" name="Rectangle 5"/>
          <p:cNvSpPr txBox="1">
            <a:spLocks noGrp="1"/>
          </p:cNvSpPr>
          <p:nvPr>
            <p:ph type="ftr" sz="quarter" idx="3"/>
          </p:nvPr>
        </p:nvSpPr>
        <p:spPr>
          <a:xfrm>
            <a:off x="3124079" y="6245280"/>
            <a:ext cx="2895120" cy="475920"/>
          </a:xfrm>
          <a:prstGeom prst="rect">
            <a:avLst/>
          </a:prstGeom>
          <a:noFill/>
          <a:ln>
            <a:noFill/>
          </a:ln>
        </p:spPr>
        <p:txBody>
          <a:bodyPr wrap="square" lIns="90000" tIns="45000" rIns="90000" bIns="45000" anchor="t" anchorCtr="0"/>
          <a:lstStyle>
            <a:lvl1pPr lvl="0" rtl="0" hangingPunct="0">
              <a:buNone/>
              <a:tabLst/>
              <a:defRPr lang="en-US" sz="2400" kern="1200">
                <a:latin typeface="Times New Roman" pitchFamily="18"/>
                <a:ea typeface="Lucida Sans Unicode" pitchFamily="2"/>
                <a:cs typeface="Tahoma" pitchFamily="2"/>
              </a:defRPr>
            </a:lvl1pPr>
          </a:lstStyle>
          <a:p>
            <a:pPr lvl="0"/>
            <a:endParaRPr lang="en-US"/>
          </a:p>
        </p:txBody>
      </p:sp>
      <p:sp>
        <p:nvSpPr>
          <p:cNvPr id="6" name="Rectangle 6"/>
          <p:cNvSpPr txBox="1">
            <a:spLocks noGrp="1"/>
          </p:cNvSpPr>
          <p:nvPr>
            <p:ph type="sldNum" sz="quarter" idx="4"/>
          </p:nvPr>
        </p:nvSpPr>
        <p:spPr>
          <a:xfrm>
            <a:off x="6553080" y="6245280"/>
            <a:ext cx="2133360" cy="475920"/>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n-US" sz="1800" b="0" i="0" u="none" strike="noStrike" kern="1200" spc="0">
                <a:solidFill>
                  <a:srgbClr val="000000"/>
                </a:solidFill>
                <a:latin typeface="Arial" pitchFamily="18"/>
                <a:ea typeface="Lucida Sans Unicode" pitchFamily="2"/>
                <a:cs typeface="Tahoma" pitchFamily="2"/>
              </a:defRPr>
            </a:lvl1pPr>
          </a:lstStyle>
          <a:p>
            <a:pPr lvl="0"/>
            <a:fld id="{E6D4A6FD-A8FA-4C97-B873-8171FF444E6E}"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lvl="0" algn="ctr" rtl="0" hangingPunct="0">
        <a:spcBef>
          <a:spcPts val="1199"/>
        </a:spcBef>
        <a:spcAft>
          <a:spcPts val="300"/>
        </a:spcAft>
        <a:buNone/>
        <a:tabLst/>
        <a:defRPr lang="en-US" sz="4400" b="1" i="0" u="none" strike="noStrike" kern="1200" spc="0">
          <a:ln>
            <a:noFill/>
          </a:ln>
          <a:solidFill>
            <a:srgbClr val="000000"/>
          </a:solidFill>
          <a:latin typeface="Arial" pitchFamily="18"/>
          <a:ea typeface="Microsoft YaHei" pitchFamily="2"/>
          <a:cs typeface="Mangal" pitchFamily="2"/>
        </a:defRPr>
      </a:lvl1pPr>
    </p:titleStyle>
    <p:bodyStyle>
      <a:lvl1pPr lvl="0">
        <a:buSzPct val="45000"/>
        <a:buFont typeface="StarSymbol"/>
        <a:buChar char="●"/>
        <a:tabLst/>
        <a:defRPr lang="en-US" sz="3200" b="1" i="1" u="none" strike="noStrike" spc="0">
          <a:solidFill>
            <a:srgbClr val="000000"/>
          </a:solidFill>
          <a:latin typeface="Arial" pitchFamily="18"/>
        </a:defRPr>
      </a:lvl1pPr>
      <a:lvl2pPr lvl="1">
        <a:buSzPct val="75000"/>
        <a:buFont typeface="StarSymbol"/>
        <a:buChar char="–"/>
        <a:tabLst/>
        <a:defRPr lang="en-US" sz="3200" b="1" i="1" u="none" strike="noStrike" spc="0">
          <a:solidFill>
            <a:srgbClr val="000000"/>
          </a:solidFill>
          <a:latin typeface="Arial" pitchFamily="18"/>
        </a:defRPr>
      </a:lvl2pPr>
      <a:lvl3pPr lvl="2">
        <a:buSzPct val="45000"/>
        <a:buFont typeface="StarSymbol"/>
        <a:buChar char="●"/>
        <a:tabLst/>
        <a:defRPr lang="en-US" sz="3200" b="1" i="1" u="none" strike="noStrike" spc="0">
          <a:solidFill>
            <a:srgbClr val="000000"/>
          </a:solidFill>
          <a:latin typeface="Arial" pitchFamily="18"/>
        </a:defRPr>
      </a:lvl3pPr>
      <a:lvl4pPr lvl="3">
        <a:buSzPct val="75000"/>
        <a:buFont typeface="StarSymbol"/>
        <a:buChar char="–"/>
        <a:tabLst/>
        <a:defRPr lang="en-US" sz="3200" b="1" i="1" u="none" strike="noStrike" spc="0">
          <a:solidFill>
            <a:srgbClr val="000000"/>
          </a:solidFill>
          <a:latin typeface="Arial" pitchFamily="18"/>
        </a:defRPr>
      </a:lvl4pPr>
      <a:lvl5pPr lvl="4">
        <a:buSzPct val="45000"/>
        <a:buFont typeface="StarSymbol"/>
        <a:buChar char="●"/>
        <a:tabLst/>
        <a:defRPr lang="en-US" sz="3200" b="1" i="1" u="none" strike="noStrike" spc="0">
          <a:solidFill>
            <a:srgbClr val="000000"/>
          </a:solidFill>
          <a:latin typeface="Arial" pitchFamily="18"/>
        </a:defRPr>
      </a:lvl5pPr>
      <a:lvl6pPr lvl="5">
        <a:buSzPct val="45000"/>
        <a:buFont typeface="StarSymbol"/>
        <a:buChar char="●"/>
        <a:tabLst/>
        <a:defRPr lang="en-US" sz="3200" b="1" i="1" u="none" strike="noStrike" spc="0">
          <a:solidFill>
            <a:srgbClr val="000000"/>
          </a:solidFill>
          <a:latin typeface="Arial" pitchFamily="18"/>
        </a:defRPr>
      </a:lvl6pPr>
      <a:lvl7pPr lvl="6">
        <a:buSzPct val="45000"/>
        <a:buFont typeface="StarSymbol"/>
        <a:buChar char="●"/>
        <a:tabLst/>
        <a:defRPr lang="en-US" sz="3200" b="1" i="1" u="none" strike="noStrike" spc="0">
          <a:solidFill>
            <a:srgbClr val="000000"/>
          </a:solidFill>
          <a:latin typeface="Arial" pitchFamily="18"/>
        </a:defRPr>
      </a:lvl7pPr>
      <a:lvl8pPr lvl="7">
        <a:buSzPct val="45000"/>
        <a:buFont typeface="StarSymbol"/>
        <a:buChar char="●"/>
        <a:tabLst/>
        <a:defRPr lang="en-US" sz="3200" b="1" i="1" u="none" strike="noStrike" spc="0">
          <a:solidFill>
            <a:srgbClr val="000000"/>
          </a:solidFill>
          <a:latin typeface="Arial" pitchFamily="18"/>
        </a:defRPr>
      </a:lvl8pPr>
      <a:lvl9pPr marL="0" marR="0" lvl="0" indent="0" algn="l" rtl="0" hangingPunct="0">
        <a:spcBef>
          <a:spcPts val="1199"/>
        </a:spcBef>
        <a:spcAft>
          <a:spcPts val="300"/>
        </a:spcAft>
        <a:buSzPct val="45000"/>
        <a:buFont typeface="StarSymbol"/>
        <a:buChar char="•"/>
        <a:tabLst/>
        <a:defRPr lang="en-US" sz="3200" b="1" i="1" u="none" strike="noStrike" spc="0">
          <a:solidFill>
            <a:srgbClr val="000000"/>
          </a:solidFill>
          <a:latin typeface="Arial" pitchFamily="18"/>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680"/>
            <a:ext cx="8229240" cy="1142640"/>
          </a:xfrm>
          <a:prstGeom prst="rect">
            <a:avLst/>
          </a:prstGeom>
          <a:noFill/>
          <a:ln>
            <a:noFill/>
          </a:ln>
        </p:spPr>
        <p:txBody>
          <a:bodyPr vert="horz"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US"/>
              <a:t>Click to edit the title text formatClick to edit Master title style</a:t>
            </a:r>
          </a:p>
        </p:txBody>
      </p:sp>
      <p:sp>
        <p:nvSpPr>
          <p:cNvPr id="3" name="Text Placeholder 2"/>
          <p:cNvSpPr txBox="1">
            <a:spLocks noGrp="1"/>
          </p:cNvSpPr>
          <p:nvPr>
            <p:ph type="body" idx="1"/>
          </p:nvPr>
        </p:nvSpPr>
        <p:spPr>
          <a:xfrm>
            <a:off x="457200" y="1600200"/>
            <a:ext cx="4038119" cy="4525560"/>
          </a:xfrm>
          <a:prstGeom prst="rect">
            <a:avLst/>
          </a:prstGeom>
          <a:noFill/>
          <a:ln>
            <a:noFill/>
          </a:ln>
        </p:spPr>
        <p:txBody>
          <a:bodyPr vert="horz" wrap="square" lIns="90000" tIns="45000" rIns="90000" bIns="45000" anchor="t"/>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5"/>
            <a:r>
              <a:rPr lang="en-US"/>
              <a:t>Sixth Outline Level</a:t>
            </a:r>
          </a:p>
          <a:p>
            <a:pPr lvl="6"/>
            <a:r>
              <a:rPr lang="en-US"/>
              <a:t>Seventh Outline Level</a:t>
            </a:r>
          </a:p>
          <a:p>
            <a:pPr lvl="7"/>
            <a:r>
              <a:rPr lang="en-US"/>
              <a:t>Eighth Outline Level</a:t>
            </a:r>
          </a:p>
          <a:p>
            <a:pPr lvl="0"/>
            <a:r>
              <a:rPr lang="en-US"/>
              <a:t>Ninth Outline LevelClick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type="body" sz="quarter" idx="4294967295"/>
          </p:nvPr>
        </p:nvSpPr>
        <p:spPr>
          <a:xfrm>
            <a:off x="4648320" y="1600200"/>
            <a:ext cx="4038119" cy="4525560"/>
          </a:xfrm>
          <a:prstGeom prst="rect">
            <a:avLst/>
          </a:prstGeom>
          <a:noFill/>
          <a:ln>
            <a:noFill/>
          </a:ln>
        </p:spPr>
        <p:txBody>
          <a:bodyPr vert="horz" wrap="square" lIns="90000" tIns="45000" rIns="90000" bIns="45000" anchor="t"/>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5"/>
            <a:r>
              <a:rPr lang="en-US"/>
              <a:t>Sixth Outline Level</a:t>
            </a:r>
          </a:p>
          <a:p>
            <a:pPr lvl="6"/>
            <a:r>
              <a:rPr lang="en-US"/>
              <a:t>Seventh Outline Level</a:t>
            </a:r>
          </a:p>
          <a:p>
            <a:pPr lvl="7"/>
            <a:r>
              <a:rPr lang="en-US"/>
              <a:t>Eighth Outline Level</a:t>
            </a:r>
          </a:p>
          <a:p>
            <a:pPr lvl="0"/>
            <a:r>
              <a:rPr lang="en-US"/>
              <a:t>Ninth Outline LevelClick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txBox="1">
            <a:spLocks noGrp="1"/>
          </p:cNvSpPr>
          <p:nvPr>
            <p:ph type="dt" sz="half" idx="2"/>
          </p:nvPr>
        </p:nvSpPr>
        <p:spPr>
          <a:xfrm>
            <a:off x="457200" y="6245280"/>
            <a:ext cx="2133360" cy="475920"/>
          </a:xfrm>
          <a:prstGeom prst="rect">
            <a:avLst/>
          </a:prstGeom>
          <a:noFill/>
          <a:ln>
            <a:noFill/>
          </a:ln>
        </p:spPr>
        <p:txBody>
          <a:bodyPr wrap="square" lIns="90000" tIns="45000" rIns="90000" bIns="45000" anchor="t" anchorCtr="0"/>
          <a:lstStyle>
            <a:lvl1pPr lvl="0" rtl="0" hangingPunct="0">
              <a:buNone/>
              <a:tabLst/>
              <a:defRPr lang="en-US" sz="2400" kern="1200">
                <a:latin typeface="Times New Roman" pitchFamily="18"/>
                <a:ea typeface="Lucida Sans Unicode" pitchFamily="2"/>
                <a:cs typeface="Tahoma" pitchFamily="2"/>
              </a:defRPr>
            </a:lvl1pPr>
          </a:lstStyle>
          <a:p>
            <a:pPr lvl="0"/>
            <a:endParaRPr lang="en-US"/>
          </a:p>
        </p:txBody>
      </p:sp>
      <p:sp>
        <p:nvSpPr>
          <p:cNvPr id="6" name="Rectangle 5"/>
          <p:cNvSpPr txBox="1">
            <a:spLocks noGrp="1"/>
          </p:cNvSpPr>
          <p:nvPr>
            <p:ph type="ftr" sz="quarter" idx="3"/>
          </p:nvPr>
        </p:nvSpPr>
        <p:spPr>
          <a:xfrm>
            <a:off x="3124079" y="6245280"/>
            <a:ext cx="2895120" cy="475920"/>
          </a:xfrm>
          <a:prstGeom prst="rect">
            <a:avLst/>
          </a:prstGeom>
          <a:noFill/>
          <a:ln>
            <a:noFill/>
          </a:ln>
        </p:spPr>
        <p:txBody>
          <a:bodyPr wrap="square" lIns="90000" tIns="45000" rIns="90000" bIns="45000" anchor="t" anchorCtr="0"/>
          <a:lstStyle>
            <a:lvl1pPr lvl="0" rtl="0" hangingPunct="0">
              <a:buNone/>
              <a:tabLst/>
              <a:defRPr lang="en-US" sz="2400" kern="1200">
                <a:latin typeface="Times New Roman" pitchFamily="18"/>
                <a:ea typeface="Lucida Sans Unicode" pitchFamily="2"/>
                <a:cs typeface="Tahoma" pitchFamily="2"/>
              </a:defRPr>
            </a:lvl1pPr>
          </a:lstStyle>
          <a:p>
            <a:pPr lvl="0"/>
            <a:endParaRPr lang="en-US"/>
          </a:p>
        </p:txBody>
      </p:sp>
      <p:sp>
        <p:nvSpPr>
          <p:cNvPr id="7" name="Rectangle 6"/>
          <p:cNvSpPr txBox="1">
            <a:spLocks noGrp="1"/>
          </p:cNvSpPr>
          <p:nvPr>
            <p:ph type="sldNum" sz="quarter" idx="4"/>
          </p:nvPr>
        </p:nvSpPr>
        <p:spPr>
          <a:xfrm>
            <a:off x="6553080" y="6245280"/>
            <a:ext cx="2133360" cy="475920"/>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n-US" sz="1800" b="0" i="0" u="none" strike="noStrike" kern="1200" spc="0">
                <a:solidFill>
                  <a:srgbClr val="000000"/>
                </a:solidFill>
                <a:latin typeface="Arial" pitchFamily="18"/>
                <a:ea typeface="Lucida Sans Unicode" pitchFamily="2"/>
                <a:cs typeface="Tahoma" pitchFamily="2"/>
              </a:defRPr>
            </a:lvl1pPr>
          </a:lstStyle>
          <a:p>
            <a:pPr lvl="0"/>
            <a:fld id="{1D4CA04C-54CD-4D06-B1A3-69D2C126BF81}" type="slidenum">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lvl="0" algn="ctr" rtl="0" hangingPunct="0">
        <a:spcBef>
          <a:spcPts val="1199"/>
        </a:spcBef>
        <a:spcAft>
          <a:spcPts val="300"/>
        </a:spcAft>
        <a:buNone/>
        <a:tabLst/>
        <a:defRPr lang="en-US" sz="4400" b="1" i="0" u="none" strike="noStrike" kern="1200" spc="0">
          <a:ln>
            <a:noFill/>
          </a:ln>
          <a:solidFill>
            <a:srgbClr val="000000"/>
          </a:solidFill>
          <a:latin typeface="Arial" pitchFamily="18"/>
          <a:ea typeface="Microsoft YaHei" pitchFamily="2"/>
          <a:cs typeface="Mangal" pitchFamily="2"/>
        </a:defRPr>
      </a:lvl1pPr>
    </p:titleStyle>
    <p:bodyStyle>
      <a:lvl1pPr lvl="0">
        <a:buSzPct val="45000"/>
        <a:buFont typeface="StarSymbol"/>
        <a:buChar char="●"/>
        <a:tabLst/>
        <a:defRPr lang="en-US" sz="3200" b="1" i="1" u="none" strike="noStrike" spc="0">
          <a:solidFill>
            <a:srgbClr val="000000"/>
          </a:solidFill>
          <a:latin typeface="Arial" pitchFamily="18"/>
        </a:defRPr>
      </a:lvl1pPr>
      <a:lvl2pPr lvl="1">
        <a:buSzPct val="75000"/>
        <a:buFont typeface="StarSymbol"/>
        <a:buChar char="–"/>
        <a:tabLst/>
        <a:defRPr lang="en-US" sz="3200" b="1" i="1" u="none" strike="noStrike" spc="0">
          <a:solidFill>
            <a:srgbClr val="000000"/>
          </a:solidFill>
          <a:latin typeface="Arial" pitchFamily="18"/>
        </a:defRPr>
      </a:lvl2pPr>
      <a:lvl3pPr lvl="2">
        <a:buSzPct val="45000"/>
        <a:buFont typeface="StarSymbol"/>
        <a:buChar char="●"/>
        <a:tabLst/>
        <a:defRPr lang="en-US" sz="3200" b="1" i="1" u="none" strike="noStrike" spc="0">
          <a:solidFill>
            <a:srgbClr val="000000"/>
          </a:solidFill>
          <a:latin typeface="Arial" pitchFamily="18"/>
        </a:defRPr>
      </a:lvl3pPr>
      <a:lvl4pPr lvl="3">
        <a:buSzPct val="75000"/>
        <a:buFont typeface="StarSymbol"/>
        <a:buChar char="–"/>
        <a:tabLst/>
        <a:defRPr lang="en-US" sz="3200" b="1" i="1" u="none" strike="noStrike" spc="0">
          <a:solidFill>
            <a:srgbClr val="000000"/>
          </a:solidFill>
          <a:latin typeface="Arial" pitchFamily="18"/>
        </a:defRPr>
      </a:lvl4pPr>
      <a:lvl5pPr lvl="4">
        <a:buSzPct val="45000"/>
        <a:buFont typeface="StarSymbol"/>
        <a:buChar char="●"/>
        <a:tabLst/>
        <a:defRPr lang="en-US" sz="3200" b="1" i="1" u="none" strike="noStrike" spc="0">
          <a:solidFill>
            <a:srgbClr val="000000"/>
          </a:solidFill>
          <a:latin typeface="Arial" pitchFamily="18"/>
        </a:defRPr>
      </a:lvl5pPr>
      <a:lvl6pPr lvl="5">
        <a:buSzPct val="45000"/>
        <a:buFont typeface="StarSymbol"/>
        <a:buChar char="●"/>
        <a:tabLst/>
        <a:defRPr lang="en-US" sz="3200" b="1" i="1" u="none" strike="noStrike" spc="0">
          <a:solidFill>
            <a:srgbClr val="000000"/>
          </a:solidFill>
          <a:latin typeface="Arial" pitchFamily="18"/>
        </a:defRPr>
      </a:lvl6pPr>
      <a:lvl7pPr lvl="6">
        <a:buSzPct val="45000"/>
        <a:buFont typeface="StarSymbol"/>
        <a:buChar char="●"/>
        <a:tabLst/>
        <a:defRPr lang="en-US" sz="3200" b="1" i="1" u="none" strike="noStrike" spc="0">
          <a:solidFill>
            <a:srgbClr val="000000"/>
          </a:solidFill>
          <a:latin typeface="Arial" pitchFamily="18"/>
        </a:defRPr>
      </a:lvl7pPr>
      <a:lvl8pPr lvl="7">
        <a:buSzPct val="45000"/>
        <a:buFont typeface="StarSymbol"/>
        <a:buChar char="●"/>
        <a:tabLst/>
        <a:defRPr lang="en-US" sz="3200" b="1" i="1" u="none" strike="noStrike" spc="0">
          <a:solidFill>
            <a:srgbClr val="000000"/>
          </a:solidFill>
          <a:latin typeface="Arial" pitchFamily="18"/>
        </a:defRPr>
      </a:lvl8pPr>
      <a:lvl9pPr marL="0" marR="0" lvl="0" indent="0" algn="l" rtl="0" hangingPunct="0">
        <a:spcBef>
          <a:spcPts val="1199"/>
        </a:spcBef>
        <a:spcAft>
          <a:spcPts val="300"/>
        </a:spcAft>
        <a:buSzPct val="45000"/>
        <a:buFont typeface="StarSymbol"/>
        <a:buChar char="•"/>
        <a:tabLst/>
        <a:defRPr lang="en-US" sz="3200" b="1" i="1" u="none" strike="noStrike" spc="0">
          <a:solidFill>
            <a:srgbClr val="000000"/>
          </a:solidFill>
          <a:latin typeface="Arial" pitchFamily="18"/>
        </a:defRPr>
      </a:lvl9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685799" y="2130480"/>
            <a:ext cx="7772039" cy="1469520"/>
          </a:xfrm>
          <a:prstGeom prst="rect">
            <a:avLst/>
          </a:prstGeom>
          <a:noFill/>
          <a:ln>
            <a:noFill/>
          </a:ln>
        </p:spPr>
        <p:txBody>
          <a:bodyPr vert="horz"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US"/>
              <a:t>Click to edit the title text formatClick to edit Master title style</a:t>
            </a:r>
          </a:p>
        </p:txBody>
      </p:sp>
      <p:sp>
        <p:nvSpPr>
          <p:cNvPr id="3" name="Rectangle 4"/>
          <p:cNvSpPr txBox="1">
            <a:spLocks noGrp="1"/>
          </p:cNvSpPr>
          <p:nvPr>
            <p:ph type="dt" sz="half" idx="2"/>
          </p:nvPr>
        </p:nvSpPr>
        <p:spPr>
          <a:xfrm>
            <a:off x="457200" y="6245280"/>
            <a:ext cx="2133360" cy="475920"/>
          </a:xfrm>
          <a:prstGeom prst="rect">
            <a:avLst/>
          </a:prstGeom>
          <a:noFill/>
          <a:ln>
            <a:noFill/>
          </a:ln>
        </p:spPr>
        <p:txBody>
          <a:bodyPr wrap="square" lIns="90000" tIns="45000" rIns="90000" bIns="45000" anchor="t" anchorCtr="0"/>
          <a:lstStyle>
            <a:lvl1pPr lvl="0" rtl="0" hangingPunct="0">
              <a:buNone/>
              <a:tabLst/>
              <a:defRPr lang="en-US" sz="2400" kern="1200">
                <a:latin typeface="Times New Roman" pitchFamily="18"/>
                <a:ea typeface="Lucida Sans Unicode" pitchFamily="2"/>
                <a:cs typeface="Tahoma" pitchFamily="2"/>
              </a:defRPr>
            </a:lvl1pPr>
          </a:lstStyle>
          <a:p>
            <a:pPr lvl="0"/>
            <a:endParaRPr lang="en-US"/>
          </a:p>
        </p:txBody>
      </p:sp>
      <p:sp>
        <p:nvSpPr>
          <p:cNvPr id="4" name="Rectangle 5"/>
          <p:cNvSpPr txBox="1">
            <a:spLocks noGrp="1"/>
          </p:cNvSpPr>
          <p:nvPr>
            <p:ph type="ftr" sz="quarter" idx="3"/>
          </p:nvPr>
        </p:nvSpPr>
        <p:spPr>
          <a:xfrm>
            <a:off x="3124079" y="6245280"/>
            <a:ext cx="2895120" cy="475920"/>
          </a:xfrm>
          <a:prstGeom prst="rect">
            <a:avLst/>
          </a:prstGeom>
          <a:noFill/>
          <a:ln>
            <a:noFill/>
          </a:ln>
        </p:spPr>
        <p:txBody>
          <a:bodyPr wrap="square" lIns="90000" tIns="45000" rIns="90000" bIns="45000" anchor="t" anchorCtr="0"/>
          <a:lstStyle>
            <a:lvl1pPr lvl="0" rtl="0" hangingPunct="0">
              <a:buNone/>
              <a:tabLst/>
              <a:defRPr lang="en-US" sz="2400" kern="1200">
                <a:latin typeface="Times New Roman" pitchFamily="18"/>
                <a:ea typeface="Lucida Sans Unicode" pitchFamily="2"/>
                <a:cs typeface="Tahoma" pitchFamily="2"/>
              </a:defRPr>
            </a:lvl1pPr>
          </a:lstStyle>
          <a:p>
            <a:pPr lvl="0"/>
            <a:endParaRPr lang="en-US"/>
          </a:p>
        </p:txBody>
      </p:sp>
      <p:sp>
        <p:nvSpPr>
          <p:cNvPr id="5" name="Rectangle 6"/>
          <p:cNvSpPr txBox="1">
            <a:spLocks noGrp="1"/>
          </p:cNvSpPr>
          <p:nvPr>
            <p:ph type="sldNum" sz="quarter" idx="4"/>
          </p:nvPr>
        </p:nvSpPr>
        <p:spPr>
          <a:xfrm>
            <a:off x="6553080" y="6245280"/>
            <a:ext cx="2133360" cy="475920"/>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n-US" sz="1800" b="0" i="0" u="none" strike="noStrike" kern="1200" spc="0">
                <a:solidFill>
                  <a:srgbClr val="000000"/>
                </a:solidFill>
                <a:latin typeface="Arial" pitchFamily="18"/>
                <a:ea typeface="Lucida Sans Unicode" pitchFamily="2"/>
                <a:cs typeface="Tahoma" pitchFamily="2"/>
              </a:defRPr>
            </a:lvl1pPr>
          </a:lstStyle>
          <a:p>
            <a:pPr lvl="0"/>
            <a:fld id="{ED9048C0-C5AC-424D-88AD-1EB1EEAD3AA2}" type="slidenum">
              <a:t>‹#›</a:t>
            </a:fld>
            <a:endParaRPr lang="en-US"/>
          </a:p>
        </p:txBody>
      </p:sp>
      <p:sp>
        <p:nvSpPr>
          <p:cNvPr id="6" name="Text Placeholder 5"/>
          <p:cNvSpPr txBox="1">
            <a:spLocks noGrp="1"/>
          </p:cNvSpPr>
          <p:nvPr>
            <p:ph type="body" idx="1"/>
          </p:nvPr>
        </p:nvSpPr>
        <p:spPr>
          <a:xfrm>
            <a:off x="457200" y="1604520"/>
            <a:ext cx="8229240" cy="4525920"/>
          </a:xfrm>
          <a:prstGeom prst="rect">
            <a:avLst/>
          </a:prstGeom>
          <a:noFill/>
          <a:ln>
            <a:noFill/>
          </a:ln>
        </p:spPr>
        <p:txBody>
          <a:bodyPr vert="horz" lIns="0" tIns="0" rIns="0" bIns="0"/>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lvl="0" algn="ctr" rtl="0" hangingPunct="0">
        <a:spcBef>
          <a:spcPts val="1199"/>
        </a:spcBef>
        <a:spcAft>
          <a:spcPts val="300"/>
        </a:spcAft>
        <a:buNone/>
        <a:tabLst/>
        <a:defRPr lang="en-US" sz="4400" b="1" i="0" u="none" strike="noStrike" kern="1200" spc="0">
          <a:ln>
            <a:noFill/>
          </a:ln>
          <a:solidFill>
            <a:srgbClr val="000000"/>
          </a:solidFill>
          <a:latin typeface="Arial" pitchFamily="18"/>
          <a:ea typeface="Microsoft YaHei" pitchFamily="2"/>
          <a:cs typeface="Mangal" pitchFamily="2"/>
        </a:defRPr>
      </a:lvl1pPr>
    </p:titleStyle>
    <p:bodyStyle>
      <a:lvl1pPr algn="l" rtl="0" hangingPunct="0">
        <a:spcBef>
          <a:spcPts val="0"/>
        </a:spcBef>
        <a:spcAft>
          <a:spcPts val="1417"/>
        </a:spcAft>
        <a:tabLst/>
        <a:defRPr lang="en-US" sz="3200" b="1" i="1" u="none" strike="noStrike" kern="1200" spc="0">
          <a:ln>
            <a:noFill/>
          </a:ln>
          <a:solidFill>
            <a:srgbClr val="000000"/>
          </a:solidFill>
          <a:latin typeface="Arial" pitchFamily="18"/>
          <a:ea typeface="Microsoft YaHei" pitchFamily="2"/>
          <a:cs typeface="Mangal" pitchFamily="2"/>
        </a:defRPr>
      </a:lvl1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ectangle 4"/>
          <p:cNvSpPr txBox="1">
            <a:spLocks noGrp="1"/>
          </p:cNvSpPr>
          <p:nvPr>
            <p:ph type="dt" sz="half" idx="2"/>
          </p:nvPr>
        </p:nvSpPr>
        <p:spPr>
          <a:xfrm>
            <a:off x="457200" y="6245280"/>
            <a:ext cx="2133360" cy="475920"/>
          </a:xfrm>
          <a:prstGeom prst="rect">
            <a:avLst/>
          </a:prstGeom>
          <a:noFill/>
          <a:ln>
            <a:noFill/>
          </a:ln>
        </p:spPr>
        <p:txBody>
          <a:bodyPr wrap="square" lIns="90000" tIns="45000" rIns="90000" bIns="45000" anchor="t" anchorCtr="0"/>
          <a:lstStyle>
            <a:lvl1pPr lvl="0" rtl="0" hangingPunct="0">
              <a:buNone/>
              <a:tabLst/>
              <a:defRPr lang="en-US" sz="2400" kern="1200">
                <a:latin typeface="Times New Roman" pitchFamily="18"/>
                <a:ea typeface="Lucida Sans Unicode" pitchFamily="2"/>
                <a:cs typeface="Tahoma" pitchFamily="2"/>
              </a:defRPr>
            </a:lvl1pPr>
          </a:lstStyle>
          <a:p>
            <a:pPr lvl="0"/>
            <a:endParaRPr lang="en-US"/>
          </a:p>
        </p:txBody>
      </p:sp>
      <p:sp>
        <p:nvSpPr>
          <p:cNvPr id="3" name="Rectangle 5"/>
          <p:cNvSpPr txBox="1">
            <a:spLocks noGrp="1"/>
          </p:cNvSpPr>
          <p:nvPr>
            <p:ph type="ftr" sz="quarter" idx="3"/>
          </p:nvPr>
        </p:nvSpPr>
        <p:spPr>
          <a:xfrm>
            <a:off x="3124079" y="6245280"/>
            <a:ext cx="2895120" cy="475920"/>
          </a:xfrm>
          <a:prstGeom prst="rect">
            <a:avLst/>
          </a:prstGeom>
          <a:noFill/>
          <a:ln>
            <a:noFill/>
          </a:ln>
        </p:spPr>
        <p:txBody>
          <a:bodyPr wrap="square" lIns="90000" tIns="45000" rIns="90000" bIns="45000" anchor="t" anchorCtr="0"/>
          <a:lstStyle>
            <a:lvl1pPr lvl="0" rtl="0" hangingPunct="0">
              <a:buNone/>
              <a:tabLst/>
              <a:defRPr lang="en-US" sz="2400" kern="1200">
                <a:latin typeface="Times New Roman" pitchFamily="18"/>
                <a:ea typeface="Lucida Sans Unicode" pitchFamily="2"/>
                <a:cs typeface="Tahoma" pitchFamily="2"/>
              </a:defRPr>
            </a:lvl1pPr>
          </a:lstStyle>
          <a:p>
            <a:pPr lvl="0"/>
            <a:endParaRPr lang="en-US"/>
          </a:p>
        </p:txBody>
      </p:sp>
      <p:sp>
        <p:nvSpPr>
          <p:cNvPr id="4" name="Rectangle 6"/>
          <p:cNvSpPr txBox="1">
            <a:spLocks noGrp="1"/>
          </p:cNvSpPr>
          <p:nvPr>
            <p:ph type="sldNum" sz="quarter" idx="4"/>
          </p:nvPr>
        </p:nvSpPr>
        <p:spPr>
          <a:xfrm>
            <a:off x="6553080" y="6245280"/>
            <a:ext cx="2133360" cy="475920"/>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n-US" sz="1800" b="0" i="0" u="none" strike="noStrike" kern="1200" spc="0">
                <a:solidFill>
                  <a:srgbClr val="000000"/>
                </a:solidFill>
                <a:latin typeface="Arial" pitchFamily="18"/>
                <a:ea typeface="Lucida Sans Unicode" pitchFamily="2"/>
                <a:cs typeface="Tahoma" pitchFamily="2"/>
              </a:defRPr>
            </a:lvl1pPr>
          </a:lstStyle>
          <a:p>
            <a:pPr lvl="0"/>
            <a:fld id="{59F527F4-9E6D-45C2-BE81-7D4BEAE5C93C}" type="slidenum">
              <a:t>‹#›</a:t>
            </a:fld>
            <a:endParaRPr lang="en-US"/>
          </a:p>
        </p:txBody>
      </p:sp>
      <p:sp>
        <p:nvSpPr>
          <p:cNvPr id="5" name="Title Placeholder 4"/>
          <p:cNvSpPr txBox="1">
            <a:spLocks noGrp="1"/>
          </p:cNvSpPr>
          <p:nvPr>
            <p:ph type="title"/>
          </p:nvPr>
        </p:nvSpPr>
        <p:spPr>
          <a:xfrm>
            <a:off x="457200" y="273600"/>
            <a:ext cx="8229240" cy="1144800"/>
          </a:xfrm>
          <a:prstGeom prst="rect">
            <a:avLst/>
          </a:prstGeom>
          <a:noFill/>
          <a:ln>
            <a:noFill/>
          </a:ln>
        </p:spPr>
        <p:txBody>
          <a:bodyPr vert="horz"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p>
        </p:txBody>
      </p:sp>
      <p:sp>
        <p:nvSpPr>
          <p:cNvPr id="6" name="Text Placeholder 5"/>
          <p:cNvSpPr txBox="1">
            <a:spLocks noGrp="1"/>
          </p:cNvSpPr>
          <p:nvPr>
            <p:ph type="body" idx="1"/>
          </p:nvPr>
        </p:nvSpPr>
        <p:spPr>
          <a:xfrm>
            <a:off x="457200" y="1604520"/>
            <a:ext cx="8229240" cy="4525920"/>
          </a:xfrm>
          <a:prstGeom prst="rect">
            <a:avLst/>
          </a:prstGeom>
          <a:noFill/>
          <a:ln>
            <a:noFill/>
          </a:ln>
        </p:spPr>
        <p:txBody>
          <a:bodyPr vert="horz" lIns="0" tIns="0" rIns="0" bIns="0"/>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rtl="0" hangingPunct="0">
        <a:tabLst/>
        <a:defRPr lang="en-US" sz="4400" b="0" i="0" u="none" strike="noStrike" kern="1200" spc="0">
          <a:ln>
            <a:noFill/>
          </a:ln>
          <a:solidFill>
            <a:srgbClr val="000000"/>
          </a:solidFill>
          <a:latin typeface="Arial" pitchFamily="18"/>
          <a:ea typeface="Microsoft YaHei" pitchFamily="2"/>
          <a:cs typeface="Mangal" pitchFamily="2"/>
        </a:defRPr>
      </a:lvl1pPr>
    </p:titleStyle>
    <p:bodyStyle>
      <a:lvl1pPr algn="l" rtl="0" hangingPunct="0">
        <a:spcBef>
          <a:spcPts val="0"/>
        </a:spcBef>
        <a:spcAft>
          <a:spcPts val="1417"/>
        </a:spcAft>
        <a:tabLst/>
        <a:defRPr lang="en-US" sz="3200" b="1" i="1" u="none" strike="noStrike" kern="1200" spc="0">
          <a:ln>
            <a:noFill/>
          </a:ln>
          <a:solidFill>
            <a:srgbClr val="000000"/>
          </a:solidFill>
          <a:latin typeface="Arial" pitchFamily="18"/>
          <a:ea typeface="Microsoft YaHei" pitchFamily="2"/>
          <a:cs typeface="Mangal" pitchFamily="2"/>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00.xml"/><Relationship Id="rId1" Type="http://schemas.openxmlformats.org/officeDocument/2006/relationships/slideLayout" Target="../slideLayouts/slideLayout40.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03.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3.xml"/><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5.xml"/><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9.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7.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name="Veterinary Nutrition  &#10;VPP 5130">
    <p:spTree>
      <p:nvGrpSpPr>
        <p:cNvPr id="1" name=""/>
        <p:cNvGrpSpPr/>
        <p:nvPr/>
      </p:nvGrpSpPr>
      <p:grpSpPr>
        <a:xfrm>
          <a:off x="0" y="0"/>
          <a:ext cx="0" cy="0"/>
          <a:chOff x="0" y="0"/>
          <a:chExt cx="0" cy="0"/>
        </a:xfrm>
      </p:grpSpPr>
      <p:pic>
        <p:nvPicPr>
          <p:cNvPr id="2" name="Picture 7"/>
          <p:cNvPicPr>
            <a:picLocks noChangeAspect="1"/>
          </p:cNvPicPr>
          <p:nvPr/>
        </p:nvPicPr>
        <p:blipFill>
          <a:blip r:embed="rId3">
            <a:lum/>
            <a:alphaModFix/>
          </a:blip>
          <a:srcRect/>
          <a:stretch>
            <a:fillRect/>
          </a:stretch>
        </p:blipFill>
        <p:spPr>
          <a:xfrm>
            <a:off x="0" y="457200"/>
            <a:ext cx="9143640" cy="6111360"/>
          </a:xfrm>
          <a:prstGeom prst="rect">
            <a:avLst/>
          </a:prstGeom>
          <a:noFill/>
          <a:ln>
            <a:noFill/>
          </a:ln>
        </p:spPr>
      </p:pic>
      <p:sp>
        <p:nvSpPr>
          <p:cNvPr id="3" name="Rectangle 2"/>
          <p:cNvSpPr txBox="1">
            <a:spLocks noGrp="1"/>
          </p:cNvSpPr>
          <p:nvPr>
            <p:ph type="title" idx="4294967295"/>
          </p:nvPr>
        </p:nvSpPr>
        <p:spPr>
          <a:xfrm>
            <a:off x="457200" y="251460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dirty="0"/>
              <a:t>Applied Animal Nutrition  </a:t>
            </a:r>
            <a:br>
              <a:rPr lang="en-US" dirty="0"/>
            </a:br>
            <a:r>
              <a:rPr lang="en-US" dirty="0"/>
              <a:t>VPP </a:t>
            </a:r>
            <a:r>
              <a:rPr lang="en-US" dirty="0" smtClean="0"/>
              <a:t>5431</a:t>
            </a:r>
            <a:r>
              <a:rPr lang="en-US" smtClean="0"/>
              <a:t/>
            </a:r>
            <a:br>
              <a:rPr lang="en-US" smtClean="0"/>
            </a:br>
            <a:r>
              <a:rPr lang="en-US" smtClean="0"/>
              <a:t>September</a:t>
            </a:r>
            <a:r>
              <a:rPr lang="en-US" smtClean="0"/>
              <a:t> </a:t>
            </a:r>
            <a:r>
              <a:rPr lang="en-US" dirty="0" smtClean="0"/>
              <a:t>2018</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The Pig">
    <p:spTree>
      <p:nvGrpSpPr>
        <p:cNvPr id="1" name=""/>
        <p:cNvGrpSpPr/>
        <p:nvPr/>
      </p:nvGrpSpPr>
      <p:grpSpPr>
        <a:xfrm>
          <a:off x="0" y="0"/>
          <a:ext cx="0" cy="0"/>
          <a:chOff x="0" y="0"/>
          <a:chExt cx="0" cy="0"/>
        </a:xfrm>
      </p:grpSpPr>
      <p:sp>
        <p:nvSpPr>
          <p:cNvPr id="2" name="Rectangle 5"/>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The Pig</a:t>
            </a:r>
          </a:p>
        </p:txBody>
      </p:sp>
      <p:pic>
        <p:nvPicPr>
          <p:cNvPr id="3" name="Picture 4"/>
          <p:cNvPicPr>
            <a:picLocks noChangeAspect="1"/>
          </p:cNvPicPr>
          <p:nvPr/>
        </p:nvPicPr>
        <p:blipFill>
          <a:blip r:embed="rId3">
            <a:lum/>
            <a:alphaModFix/>
          </a:blip>
          <a:srcRect/>
          <a:stretch>
            <a:fillRect/>
          </a:stretch>
        </p:blipFill>
        <p:spPr>
          <a:xfrm>
            <a:off x="533520" y="1523880"/>
            <a:ext cx="7851240" cy="4754160"/>
          </a:xfrm>
          <a:prstGeom prst="rect">
            <a:avLst/>
          </a:prstGeom>
          <a:noFill/>
          <a:ln w="28440">
            <a:solidFill>
              <a:srgbClr val="FFFF00"/>
            </a:solidFill>
            <a:prstDash val="soli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name="Problems ">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dirty="0">
                <a:solidFill>
                  <a:schemeClr val="bg1"/>
                </a:solidFill>
              </a:rPr>
              <a:t>Problems</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hangingPunct="1">
              <a:spcBef>
                <a:spcPts val="1199"/>
              </a:spcBef>
              <a:spcAft>
                <a:spcPts val="300"/>
              </a:spcAft>
              <a:buClr>
                <a:srgbClr val="FFFFFF"/>
              </a:buClr>
              <a:buChar char="•"/>
            </a:pPr>
            <a:r>
              <a:rPr lang="en-US" dirty="0">
                <a:solidFill>
                  <a:schemeClr val="bg1"/>
                </a:solidFill>
                <a:latin typeface="Arial" pitchFamily="18"/>
              </a:rPr>
              <a:t>Anemia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name="Problems ">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dirty="0">
                <a:solidFill>
                  <a:schemeClr val="bg1"/>
                </a:solidFill>
              </a:rPr>
              <a:t>Problems</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hangingPunct="1">
              <a:spcBef>
                <a:spcPts val="1199"/>
              </a:spcBef>
              <a:spcAft>
                <a:spcPts val="300"/>
              </a:spcAft>
              <a:buClr>
                <a:srgbClr val="FFFFFF"/>
              </a:buClr>
              <a:buChar char="•"/>
            </a:pPr>
            <a:r>
              <a:rPr lang="en-US" dirty="0">
                <a:solidFill>
                  <a:schemeClr val="bg1"/>
                </a:solidFill>
                <a:latin typeface="Arial" pitchFamily="18"/>
              </a:rPr>
              <a:t>Anemia</a:t>
            </a:r>
          </a:p>
          <a:p>
            <a:pPr marL="0" lvl="0" indent="0" hangingPunct="1">
              <a:spcBef>
                <a:spcPts val="1199"/>
              </a:spcBef>
              <a:spcAft>
                <a:spcPts val="300"/>
              </a:spcAft>
              <a:buClr>
                <a:srgbClr val="FFFFFF"/>
              </a:buClr>
              <a:buChar char="•"/>
            </a:pPr>
            <a:r>
              <a:rPr lang="en-US" dirty="0">
                <a:solidFill>
                  <a:schemeClr val="bg1"/>
                </a:solidFill>
                <a:latin typeface="Arial" pitchFamily="18"/>
              </a:rPr>
              <a:t>Vitamin Deficiencies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name="Problems ">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dirty="0">
                <a:solidFill>
                  <a:schemeClr val="bg1"/>
                </a:solidFill>
              </a:rPr>
              <a:t>Problems</a:t>
            </a:r>
          </a:p>
        </p:txBody>
      </p:sp>
      <p:sp>
        <p:nvSpPr>
          <p:cNvPr id="3" name="Rectangle 3"/>
          <p:cNvSpPr txBox="1">
            <a:spLocks noGrp="1"/>
          </p:cNvSpPr>
          <p:nvPr>
            <p:ph type="body" idx="4294967295"/>
          </p:nvPr>
        </p:nvSpPr>
        <p:spPr>
          <a:xfrm>
            <a:off x="457200" y="1600200"/>
            <a:ext cx="8229240" cy="1828440"/>
          </a:xfrm>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hangingPunct="1">
              <a:spcBef>
                <a:spcPts val="1199"/>
              </a:spcBef>
              <a:spcAft>
                <a:spcPts val="300"/>
              </a:spcAft>
              <a:buClr>
                <a:srgbClr val="FFFFFF"/>
              </a:buClr>
              <a:buChar char="•"/>
            </a:pPr>
            <a:r>
              <a:rPr lang="en-US" dirty="0">
                <a:solidFill>
                  <a:schemeClr val="bg1"/>
                </a:solidFill>
                <a:latin typeface="Arial" pitchFamily="18"/>
              </a:rPr>
              <a:t>Vitamin Deficiencies—the substance present in the least amount relative to demand will limit the metabolic process</a:t>
            </a:r>
          </a:p>
        </p:txBody>
      </p:sp>
      <p:pic>
        <p:nvPicPr>
          <p:cNvPr id="4" name="Picture 2"/>
          <p:cNvPicPr>
            <a:picLocks noChangeAspect="1"/>
          </p:cNvPicPr>
          <p:nvPr/>
        </p:nvPicPr>
        <p:blipFill>
          <a:blip r:embed="rId3">
            <a:lum/>
            <a:alphaModFix/>
          </a:blip>
          <a:srcRect/>
          <a:stretch>
            <a:fillRect/>
          </a:stretch>
        </p:blipFill>
        <p:spPr>
          <a:xfrm>
            <a:off x="2590919" y="3505319"/>
            <a:ext cx="4266720" cy="2844360"/>
          </a:xfrm>
          <a:prstGeom prst="rect">
            <a:avLst/>
          </a:prstGeom>
          <a:noFill/>
          <a:ln>
            <a:noFill/>
          </a:ln>
        </p:spPr>
      </p:pic>
      <p:sp>
        <p:nvSpPr>
          <p:cNvPr id="5" name="Rectangle 4"/>
          <p:cNvSpPr/>
          <p:nvPr/>
        </p:nvSpPr>
        <p:spPr>
          <a:xfrm>
            <a:off x="2913840" y="6488280"/>
            <a:ext cx="3657453" cy="35633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US" sz="1800" b="1" i="0" u="none" strike="noStrike" kern="1200" spc="0" dirty="0">
                <a:ln>
                  <a:noFill/>
                </a:ln>
                <a:solidFill>
                  <a:schemeClr val="bg1"/>
                </a:solidFill>
                <a:latin typeface="Arial" pitchFamily="18"/>
                <a:ea typeface="Microsoft YaHei" pitchFamily="2"/>
                <a:cs typeface="Mangal" pitchFamily="2"/>
              </a:rPr>
              <a:t>Photo courtesy of </a:t>
            </a:r>
            <a:r>
              <a:rPr lang="en-US" sz="1800" b="1" i="0" u="none" strike="noStrike" kern="1200" spc="0" dirty="0" err="1">
                <a:ln>
                  <a:noFill/>
                </a:ln>
                <a:solidFill>
                  <a:schemeClr val="bg1"/>
                </a:solidFill>
                <a:latin typeface="Arial" pitchFamily="18"/>
                <a:ea typeface="Microsoft YaHei" pitchFamily="2"/>
                <a:cs typeface="Mangal" pitchFamily="2"/>
              </a:rPr>
              <a:t>Irlbeck</a:t>
            </a:r>
            <a:r>
              <a:rPr lang="en-US" sz="1800" b="1" i="0" u="none" strike="noStrike" kern="1200" spc="0" dirty="0">
                <a:ln>
                  <a:noFill/>
                </a:ln>
                <a:solidFill>
                  <a:schemeClr val="bg1"/>
                </a:solidFill>
                <a:latin typeface="Arial" pitchFamily="18"/>
                <a:ea typeface="Microsoft YaHei" pitchFamily="2"/>
                <a:cs typeface="Mangal" pitchFamily="2"/>
              </a:rPr>
              <a:t> (CSU)</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name="Problems ">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dirty="0">
                <a:solidFill>
                  <a:schemeClr val="bg1"/>
                </a:solidFill>
              </a:rPr>
              <a:t>Problems</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hangingPunct="1">
              <a:spcBef>
                <a:spcPts val="1199"/>
              </a:spcBef>
              <a:spcAft>
                <a:spcPts val="300"/>
              </a:spcAft>
              <a:buClr>
                <a:srgbClr val="FFFFFF"/>
              </a:buClr>
              <a:buChar char="•"/>
            </a:pPr>
            <a:r>
              <a:rPr lang="en-US" dirty="0">
                <a:solidFill>
                  <a:schemeClr val="bg1"/>
                </a:solidFill>
                <a:latin typeface="Arial" pitchFamily="18"/>
              </a:rPr>
              <a:t>Anemia</a:t>
            </a:r>
          </a:p>
          <a:p>
            <a:pPr marL="0" lvl="0" indent="0" hangingPunct="1">
              <a:spcBef>
                <a:spcPts val="1199"/>
              </a:spcBef>
              <a:spcAft>
                <a:spcPts val="300"/>
              </a:spcAft>
              <a:buClr>
                <a:srgbClr val="FFFFFF"/>
              </a:buClr>
              <a:buChar char="•"/>
            </a:pPr>
            <a:r>
              <a:rPr lang="en-US" dirty="0">
                <a:solidFill>
                  <a:schemeClr val="bg1"/>
                </a:solidFill>
                <a:latin typeface="Arial" pitchFamily="18"/>
              </a:rPr>
              <a:t>Vitamin Deficiencies</a:t>
            </a:r>
          </a:p>
          <a:p>
            <a:pPr marL="0" lvl="0" indent="0" hangingPunct="1">
              <a:spcBef>
                <a:spcPts val="1199"/>
              </a:spcBef>
              <a:spcAft>
                <a:spcPts val="300"/>
              </a:spcAft>
              <a:buClr>
                <a:srgbClr val="FFFFFF"/>
              </a:buClr>
              <a:buChar char="•"/>
            </a:pPr>
            <a:r>
              <a:rPr lang="en-US" dirty="0">
                <a:solidFill>
                  <a:schemeClr val="bg1"/>
                </a:solidFill>
                <a:latin typeface="Arial" pitchFamily="18"/>
              </a:rPr>
              <a:t>Minerals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99887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81000"/>
            <a:ext cx="8153400" cy="6001643"/>
          </a:xfrm>
          <a:prstGeom prst="rect">
            <a:avLst/>
          </a:prstGeom>
        </p:spPr>
        <p:txBody>
          <a:bodyPr wrap="square">
            <a:spAutoFit/>
          </a:bodyPr>
          <a:lstStyle/>
          <a:p>
            <a:r>
              <a:rPr lang="en-US" sz="3200" dirty="0">
                <a:solidFill>
                  <a:schemeClr val="bg1"/>
                </a:solidFill>
              </a:rPr>
              <a:t>The ratio of calcium to phosphorus is important to ensure optimum performance. You should strive for a ratio in the range of 1.2 to 1.0 or an available phosphorus based-ratio of 2:1 or 3:1. A wide </a:t>
            </a:r>
            <a:r>
              <a:rPr lang="en-US" sz="3200" dirty="0" err="1">
                <a:solidFill>
                  <a:schemeClr val="bg1"/>
                </a:solidFill>
              </a:rPr>
              <a:t>Ca:P</a:t>
            </a:r>
            <a:r>
              <a:rPr lang="en-US" sz="3200" dirty="0">
                <a:solidFill>
                  <a:schemeClr val="bg1"/>
                </a:solidFill>
              </a:rPr>
              <a:t> ratio (excess Ca of 25 percent or more) will lower the phosphorus absorption, resulting in reduced growth, and structural unsoundness (poor bone calcification). The ratio is less critical if there is excess P in the diet. However, a narrow </a:t>
            </a:r>
            <a:r>
              <a:rPr lang="en-US" sz="3200" dirty="0" err="1">
                <a:solidFill>
                  <a:schemeClr val="bg1"/>
                </a:solidFill>
              </a:rPr>
              <a:t>Ca:P</a:t>
            </a:r>
            <a:r>
              <a:rPr lang="en-US" sz="3200" dirty="0">
                <a:solidFill>
                  <a:schemeClr val="bg1"/>
                </a:solidFill>
              </a:rPr>
              <a:t> ratio will result in a more efficient use of phosphorus and will be more economically feasible.</a:t>
            </a:r>
          </a:p>
        </p:txBody>
      </p:sp>
    </p:spTree>
    <p:extLst>
      <p:ext uri="{BB962C8B-B14F-4D97-AF65-F5344CB8AC3E}">
        <p14:creationId xmlns:p14="http://schemas.microsoft.com/office/powerpoint/2010/main" val="3334765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name="Problems ">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dirty="0">
                <a:solidFill>
                  <a:schemeClr val="bg1"/>
                </a:solidFill>
              </a:rPr>
              <a:t>Problems</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hangingPunct="1">
              <a:spcBef>
                <a:spcPts val="1199"/>
              </a:spcBef>
              <a:spcAft>
                <a:spcPts val="300"/>
              </a:spcAft>
              <a:buClr>
                <a:srgbClr val="FFFFFF"/>
              </a:buClr>
              <a:buChar char="•"/>
            </a:pPr>
            <a:r>
              <a:rPr lang="en-US" dirty="0">
                <a:solidFill>
                  <a:schemeClr val="bg1"/>
                </a:solidFill>
                <a:latin typeface="Arial" pitchFamily="18"/>
              </a:rPr>
              <a:t>Anemia</a:t>
            </a:r>
          </a:p>
          <a:p>
            <a:pPr marL="0" lvl="0" indent="0" hangingPunct="1">
              <a:spcBef>
                <a:spcPts val="1199"/>
              </a:spcBef>
              <a:spcAft>
                <a:spcPts val="300"/>
              </a:spcAft>
              <a:buClr>
                <a:srgbClr val="FFFFFF"/>
              </a:buClr>
              <a:buChar char="•"/>
            </a:pPr>
            <a:r>
              <a:rPr lang="en-US" dirty="0">
                <a:solidFill>
                  <a:schemeClr val="bg1"/>
                </a:solidFill>
                <a:latin typeface="Arial" pitchFamily="18"/>
              </a:rPr>
              <a:t>Vitamin Deficiencies</a:t>
            </a:r>
          </a:p>
          <a:p>
            <a:pPr marL="0" lvl="0" indent="0" hangingPunct="1">
              <a:spcBef>
                <a:spcPts val="1199"/>
              </a:spcBef>
              <a:spcAft>
                <a:spcPts val="300"/>
              </a:spcAft>
              <a:buClr>
                <a:srgbClr val="FFFFFF"/>
              </a:buClr>
              <a:buChar char="•"/>
            </a:pPr>
            <a:r>
              <a:rPr lang="en-US" dirty="0">
                <a:solidFill>
                  <a:schemeClr val="bg1"/>
                </a:solidFill>
                <a:latin typeface="Arial" pitchFamily="18"/>
              </a:rPr>
              <a:t>Minerals</a:t>
            </a:r>
          </a:p>
          <a:p>
            <a:pPr marL="0" lvl="0" indent="0" hangingPunct="1">
              <a:spcBef>
                <a:spcPts val="1199"/>
              </a:spcBef>
              <a:spcAft>
                <a:spcPts val="300"/>
              </a:spcAft>
              <a:buClr>
                <a:srgbClr val="FFFFFF"/>
              </a:buClr>
              <a:buChar char="•"/>
            </a:pPr>
            <a:r>
              <a:rPr lang="en-US" dirty="0">
                <a:solidFill>
                  <a:schemeClr val="bg1"/>
                </a:solidFill>
                <a:latin typeface="Arial" pitchFamily="18"/>
              </a:rPr>
              <a:t>Essential amino acids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name="Problems ">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dirty="0">
                <a:solidFill>
                  <a:schemeClr val="bg1"/>
                </a:solidFill>
              </a:rPr>
              <a:t>Problems</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hangingPunct="1">
              <a:spcBef>
                <a:spcPts val="1199"/>
              </a:spcBef>
              <a:spcAft>
                <a:spcPts val="300"/>
              </a:spcAft>
              <a:buClr>
                <a:srgbClr val="FFFFFF"/>
              </a:buClr>
              <a:buChar char="•"/>
            </a:pPr>
            <a:r>
              <a:rPr lang="pt-BR" dirty="0">
                <a:solidFill>
                  <a:schemeClr val="bg1"/>
                </a:solidFill>
                <a:latin typeface="Arial" pitchFamily="18"/>
              </a:rPr>
              <a:t>Anemia</a:t>
            </a:r>
          </a:p>
          <a:p>
            <a:pPr marL="0" lvl="0" indent="0" hangingPunct="1">
              <a:spcBef>
                <a:spcPts val="1199"/>
              </a:spcBef>
              <a:spcAft>
                <a:spcPts val="300"/>
              </a:spcAft>
              <a:buClr>
                <a:srgbClr val="FFFFFF"/>
              </a:buClr>
              <a:buChar char="•"/>
            </a:pPr>
            <a:r>
              <a:rPr lang="pt-BR" dirty="0">
                <a:solidFill>
                  <a:schemeClr val="bg1"/>
                </a:solidFill>
                <a:latin typeface="Arial" pitchFamily="18"/>
              </a:rPr>
              <a:t>Vitamin Deficiencies</a:t>
            </a:r>
          </a:p>
          <a:p>
            <a:pPr marL="0" lvl="0" indent="0" hangingPunct="1">
              <a:spcBef>
                <a:spcPts val="1199"/>
              </a:spcBef>
              <a:spcAft>
                <a:spcPts val="300"/>
              </a:spcAft>
              <a:buClr>
                <a:srgbClr val="FFFFFF"/>
              </a:buClr>
              <a:buChar char="•"/>
            </a:pPr>
            <a:r>
              <a:rPr lang="pt-BR" dirty="0">
                <a:solidFill>
                  <a:schemeClr val="bg1"/>
                </a:solidFill>
                <a:latin typeface="Arial" pitchFamily="18"/>
              </a:rPr>
              <a:t>Minerals</a:t>
            </a:r>
          </a:p>
          <a:p>
            <a:pPr marL="0" lvl="0" indent="0" hangingPunct="1">
              <a:spcBef>
                <a:spcPts val="1199"/>
              </a:spcBef>
              <a:spcAft>
                <a:spcPts val="300"/>
              </a:spcAft>
              <a:buClr>
                <a:srgbClr val="FFFFFF"/>
              </a:buClr>
              <a:buChar char="•"/>
            </a:pPr>
            <a:r>
              <a:rPr lang="pt-BR" dirty="0">
                <a:solidFill>
                  <a:schemeClr val="bg1"/>
                </a:solidFill>
                <a:latin typeface="Arial" pitchFamily="18"/>
              </a:rPr>
              <a:t>Essential amino acids</a:t>
            </a:r>
          </a:p>
          <a:p>
            <a:pPr marL="0" lvl="0" indent="0" hangingPunct="1">
              <a:spcBef>
                <a:spcPts val="1199"/>
              </a:spcBef>
              <a:spcAft>
                <a:spcPts val="300"/>
              </a:spcAft>
              <a:buClr>
                <a:srgbClr val="FFFFFF"/>
              </a:buClr>
              <a:buChar char="•"/>
            </a:pPr>
            <a:r>
              <a:rPr lang="pt-BR" dirty="0">
                <a:solidFill>
                  <a:schemeClr val="bg1"/>
                </a:solidFill>
                <a:latin typeface="Arial" pitchFamily="18"/>
              </a:rPr>
              <a:t>Essential fatty acid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name="Energy">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dirty="0">
                <a:solidFill>
                  <a:schemeClr val="bg1"/>
                </a:solidFill>
              </a:rPr>
              <a:t>Energy</a:t>
            </a:r>
          </a:p>
        </p:txBody>
      </p:sp>
      <p:pic>
        <p:nvPicPr>
          <p:cNvPr id="3" name="Picture 4"/>
          <p:cNvPicPr>
            <a:picLocks noChangeAspect="1"/>
          </p:cNvPicPr>
          <p:nvPr/>
        </p:nvPicPr>
        <p:blipFill>
          <a:blip r:embed="rId3">
            <a:lum/>
            <a:alphaModFix/>
          </a:blip>
          <a:srcRect/>
          <a:stretch>
            <a:fillRect/>
          </a:stretch>
        </p:blipFill>
        <p:spPr>
          <a:xfrm>
            <a:off x="676440" y="1447919"/>
            <a:ext cx="7857720" cy="487007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name="Miscellaneous Topics">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dirty="0">
                <a:solidFill>
                  <a:schemeClr val="bg1"/>
                </a:solidFill>
              </a:rPr>
              <a:t>Miscellaneous Topics</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hangingPunct="1">
              <a:spcBef>
                <a:spcPts val="1199"/>
              </a:spcBef>
              <a:spcAft>
                <a:spcPts val="300"/>
              </a:spcAft>
              <a:buClr>
                <a:srgbClr val="FFFFFF"/>
              </a:buClr>
              <a:buChar char="•"/>
            </a:pPr>
            <a:r>
              <a:rPr lang="en-US" dirty="0">
                <a:solidFill>
                  <a:schemeClr val="bg1"/>
                </a:solidFill>
                <a:latin typeface="Arial" pitchFamily="18"/>
              </a:rPr>
              <a:t>Vitamin E supplementation has been shown to prolong shelf-life of meat and improve color appeal to consumers.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457200"/>
            <a:ext cx="7010400" cy="5997787"/>
          </a:xfrm>
          <a:prstGeom prst="rect">
            <a:avLst/>
          </a:prstGeom>
        </p:spPr>
      </p:pic>
    </p:spTree>
    <p:extLst>
      <p:ext uri="{BB962C8B-B14F-4D97-AF65-F5344CB8AC3E}">
        <p14:creationId xmlns:p14="http://schemas.microsoft.com/office/powerpoint/2010/main" val="508985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name="Miscellaneous Topics">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dirty="0">
                <a:solidFill>
                  <a:schemeClr val="bg1"/>
                </a:solidFill>
              </a:rPr>
              <a:t>Miscellaneous Topics</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hangingPunct="1">
              <a:spcBef>
                <a:spcPts val="1199"/>
              </a:spcBef>
              <a:spcAft>
                <a:spcPts val="300"/>
              </a:spcAft>
              <a:buClr>
                <a:srgbClr val="FFFFFF"/>
              </a:buClr>
              <a:buChar char="•"/>
            </a:pPr>
            <a:r>
              <a:rPr lang="en-US" dirty="0">
                <a:solidFill>
                  <a:schemeClr val="bg1"/>
                </a:solidFill>
                <a:latin typeface="Arial" pitchFamily="18"/>
              </a:rPr>
              <a:t>Palatability enhancers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name="Miscellaneous Topics">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dirty="0">
                <a:solidFill>
                  <a:schemeClr val="bg1"/>
                </a:solidFill>
              </a:rPr>
              <a:t>Miscellaneous Topics</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hangingPunct="1">
              <a:spcBef>
                <a:spcPts val="1199"/>
              </a:spcBef>
              <a:spcAft>
                <a:spcPts val="300"/>
              </a:spcAft>
              <a:buClr>
                <a:srgbClr val="FFFFFF"/>
              </a:buClr>
              <a:buChar char="•"/>
            </a:pPr>
            <a:r>
              <a:rPr lang="en-US" dirty="0">
                <a:solidFill>
                  <a:schemeClr val="bg1"/>
                </a:solidFill>
                <a:latin typeface="Arial" pitchFamily="18"/>
              </a:rPr>
              <a:t>Supplemental enzymes</a:t>
            </a:r>
          </a:p>
          <a:p>
            <a:pPr marL="0" lvl="0" indent="0" hangingPunct="1">
              <a:spcBef>
                <a:spcPts val="1199"/>
              </a:spcBef>
              <a:spcAft>
                <a:spcPts val="300"/>
              </a:spcAft>
              <a:buNone/>
            </a:pPr>
            <a:endParaRPr lang="en-US" dirty="0">
              <a:solidFill>
                <a:schemeClr val="bg1"/>
              </a:solidFill>
              <a:latin typeface="Arial" pitchFamily="18"/>
            </a:endParaRPr>
          </a:p>
          <a:p>
            <a:pPr marL="0" lvl="0" indent="0" hangingPunct="1">
              <a:spcBef>
                <a:spcPts val="1199"/>
              </a:spcBef>
              <a:spcAft>
                <a:spcPts val="300"/>
              </a:spcAft>
              <a:buClr>
                <a:srgbClr val="FFFFFF"/>
              </a:buClr>
              <a:buChar char="•"/>
            </a:pPr>
            <a:r>
              <a:rPr lang="en-US" dirty="0" err="1">
                <a:solidFill>
                  <a:schemeClr val="bg1"/>
                </a:solidFill>
                <a:latin typeface="Arial" pitchFamily="18"/>
              </a:rPr>
              <a:t>Phytase</a:t>
            </a:r>
            <a:r>
              <a:rPr lang="en-US" dirty="0">
                <a:solidFill>
                  <a:schemeClr val="bg1"/>
                </a:solidFill>
                <a:latin typeface="Arial" pitchFamily="18"/>
              </a:rPr>
              <a:t>—an enzyme that can break down the </a:t>
            </a:r>
            <a:r>
              <a:rPr lang="en-US" dirty="0" err="1">
                <a:solidFill>
                  <a:schemeClr val="bg1"/>
                </a:solidFill>
                <a:latin typeface="Arial" pitchFamily="18"/>
              </a:rPr>
              <a:t>undigestible</a:t>
            </a:r>
            <a:r>
              <a:rPr lang="en-US" dirty="0">
                <a:solidFill>
                  <a:schemeClr val="bg1"/>
                </a:solidFill>
                <a:latin typeface="Arial" pitchFamily="18"/>
              </a:rPr>
              <a:t> </a:t>
            </a:r>
            <a:r>
              <a:rPr lang="en-US" dirty="0" err="1">
                <a:solidFill>
                  <a:schemeClr val="bg1"/>
                </a:solidFill>
                <a:latin typeface="Arial" pitchFamily="18"/>
              </a:rPr>
              <a:t>phytic</a:t>
            </a:r>
            <a:r>
              <a:rPr lang="en-US" dirty="0">
                <a:solidFill>
                  <a:schemeClr val="bg1"/>
                </a:solidFill>
                <a:latin typeface="Arial" pitchFamily="18"/>
              </a:rPr>
              <a:t> acid (</a:t>
            </a:r>
            <a:r>
              <a:rPr lang="en-US" dirty="0" err="1">
                <a:solidFill>
                  <a:schemeClr val="bg1"/>
                </a:solidFill>
                <a:latin typeface="Arial" pitchFamily="18"/>
              </a:rPr>
              <a:t>phytate</a:t>
            </a:r>
            <a:r>
              <a:rPr lang="en-US" dirty="0">
                <a:solidFill>
                  <a:schemeClr val="bg1"/>
                </a:solidFill>
                <a:latin typeface="Arial" pitchFamily="18"/>
              </a:rPr>
              <a:t>) part found in grains and oil seeds and thus release digestible phosphorus calcium and other nutrients.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name="Miscellaneous Topics">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dirty="0">
                <a:solidFill>
                  <a:schemeClr val="bg1"/>
                </a:solidFill>
              </a:rPr>
              <a:t>Miscellaneous Topics</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hangingPunct="1">
              <a:spcBef>
                <a:spcPts val="1199"/>
              </a:spcBef>
              <a:spcAft>
                <a:spcPts val="300"/>
              </a:spcAft>
              <a:buClr>
                <a:srgbClr val="FFFFFF"/>
              </a:buClr>
              <a:buChar char="•"/>
            </a:pPr>
            <a:r>
              <a:rPr lang="en-US" dirty="0">
                <a:solidFill>
                  <a:schemeClr val="bg1"/>
                </a:solidFill>
                <a:latin typeface="Arial" pitchFamily="18"/>
              </a:rPr>
              <a:t>Conjugated linoleic acid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name="Miscellaneous Topics">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dirty="0">
                <a:solidFill>
                  <a:schemeClr val="bg1"/>
                </a:solidFill>
              </a:rPr>
              <a:t>Miscellaneous Topics</a:t>
            </a:r>
          </a:p>
        </p:txBody>
      </p:sp>
      <p:sp>
        <p:nvSpPr>
          <p:cNvPr id="3" name="Content Placeholder 3"/>
          <p:cNvSpPr txBox="1">
            <a:spLocks noGrp="1"/>
          </p:cNvSpPr>
          <p:nvPr>
            <p:ph type="body" idx="4294967295"/>
          </p:nvPr>
        </p:nvSpPr>
        <p:spPr>
          <a:xfrm>
            <a:off x="457200" y="1600200"/>
            <a:ext cx="8457840" cy="4876560"/>
          </a:xfrm>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spcBef>
                <a:spcPts val="1199"/>
              </a:spcBef>
              <a:spcAft>
                <a:spcPts val="300"/>
              </a:spcAft>
              <a:buClr>
                <a:srgbClr val="FFFFFF"/>
              </a:buClr>
              <a:buChar char="•"/>
            </a:pPr>
            <a:r>
              <a:rPr lang="en-US" dirty="0">
                <a:solidFill>
                  <a:schemeClr val="bg1"/>
                </a:solidFill>
                <a:latin typeface="Arial" pitchFamily="18"/>
              </a:rPr>
              <a:t>Dietary Fiber—may beneficially affect the host by selectively stimulating the growth and/or activity of one or a limited number of health-promoting bacteria in the intestinal tract thus improving the hosts intestinal physiology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name="page100">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alphaModFix/>
          </a:blip>
          <a:srcRect/>
          <a:stretch>
            <a:fillRect/>
          </a:stretch>
        </p:blipFill>
        <p:spPr>
          <a:xfrm>
            <a:off x="14400" y="838080"/>
            <a:ext cx="9129240" cy="5040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name="Miscellaneous Topics">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dirty="0">
                <a:solidFill>
                  <a:schemeClr val="bg1"/>
                </a:solidFill>
              </a:rPr>
              <a:t>Miscellaneous Topics</a:t>
            </a:r>
          </a:p>
        </p:txBody>
      </p:sp>
      <p:sp>
        <p:nvSpPr>
          <p:cNvPr id="3" name="Content Placeholder 3"/>
          <p:cNvSpPr txBox="1">
            <a:spLocks noGrp="1"/>
          </p:cNvSpPr>
          <p:nvPr>
            <p:ph type="body" idx="4294967295"/>
          </p:nvPr>
        </p:nvSpPr>
        <p:spPr>
          <a:xfrm>
            <a:off x="457200" y="1600200"/>
            <a:ext cx="8457840" cy="4876560"/>
          </a:xfrm>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spcBef>
                <a:spcPts val="1199"/>
              </a:spcBef>
              <a:spcAft>
                <a:spcPts val="300"/>
              </a:spcAft>
              <a:buClr>
                <a:srgbClr val="FFFFFF"/>
              </a:buClr>
              <a:buChar char="•"/>
            </a:pPr>
            <a:r>
              <a:rPr lang="en-US" dirty="0">
                <a:solidFill>
                  <a:schemeClr val="bg1"/>
                </a:solidFill>
                <a:latin typeface="Arial" pitchFamily="18"/>
              </a:rPr>
              <a:t>A healthy diet needs to contain compounds that are not digestible by the host, but can be metabolized by some gastro-intestinal bacteria, preferably lactic acid producing bacteria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name="Miscellaneous Topics">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dirty="0">
                <a:solidFill>
                  <a:schemeClr val="bg1"/>
                </a:solidFill>
              </a:rPr>
              <a:t>Miscellaneous Topics</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hangingPunct="1">
              <a:spcBef>
                <a:spcPts val="1199"/>
              </a:spcBef>
              <a:spcAft>
                <a:spcPts val="300"/>
              </a:spcAft>
              <a:buClr>
                <a:srgbClr val="FFFFFF"/>
              </a:buClr>
              <a:buChar char="•"/>
            </a:pPr>
            <a:r>
              <a:rPr lang="en-US" dirty="0">
                <a:solidFill>
                  <a:schemeClr val="bg1"/>
                </a:solidFill>
                <a:latin typeface="Arial" pitchFamily="18"/>
              </a:rPr>
              <a:t>Increasing carcass lean content</a:t>
            </a:r>
          </a:p>
          <a:p>
            <a:pPr marL="0" lvl="1" indent="0" hangingPunct="1">
              <a:spcBef>
                <a:spcPts val="558"/>
              </a:spcBef>
              <a:spcAft>
                <a:spcPts val="0"/>
              </a:spcAft>
              <a:buClr>
                <a:srgbClr val="FFFFFF"/>
              </a:buClr>
            </a:pPr>
            <a:r>
              <a:rPr lang="en-US" sz="2800" dirty="0">
                <a:solidFill>
                  <a:schemeClr val="bg1"/>
                </a:solidFill>
                <a:latin typeface="Arial" pitchFamily="18"/>
              </a:rPr>
              <a:t>Restricted feeding</a:t>
            </a:r>
          </a:p>
          <a:p>
            <a:pPr marL="0" lvl="1" indent="0" hangingPunct="1">
              <a:spcBef>
                <a:spcPts val="558"/>
              </a:spcBef>
              <a:spcAft>
                <a:spcPts val="0"/>
              </a:spcAft>
              <a:buClr>
                <a:srgbClr val="FFFFFF"/>
              </a:buClr>
            </a:pPr>
            <a:r>
              <a:rPr lang="en-US" sz="2800" dirty="0">
                <a:solidFill>
                  <a:schemeClr val="bg1"/>
                </a:solidFill>
                <a:latin typeface="Arial" pitchFamily="18"/>
              </a:rPr>
              <a:t>Porcine </a:t>
            </a:r>
            <a:r>
              <a:rPr lang="en-US" sz="2800" dirty="0" err="1">
                <a:solidFill>
                  <a:schemeClr val="bg1"/>
                </a:solidFill>
                <a:latin typeface="Arial" pitchFamily="18"/>
              </a:rPr>
              <a:t>somatotrophin</a:t>
            </a:r>
            <a:endParaRPr lang="en-US" sz="2800" dirty="0">
              <a:solidFill>
                <a:schemeClr val="bg1"/>
              </a:solidFill>
              <a:latin typeface="Arial" pitchFamily="18"/>
            </a:endParaRPr>
          </a:p>
          <a:p>
            <a:pPr marL="0" lvl="1" indent="0" hangingPunct="1">
              <a:spcBef>
                <a:spcPts val="558"/>
              </a:spcBef>
              <a:spcAft>
                <a:spcPts val="0"/>
              </a:spcAft>
              <a:buClr>
                <a:srgbClr val="FFFFFF"/>
              </a:buClr>
            </a:pPr>
            <a:r>
              <a:rPr lang="en-US" sz="2800" dirty="0">
                <a:solidFill>
                  <a:schemeClr val="bg1"/>
                </a:solidFill>
                <a:latin typeface="Arial" pitchFamily="18"/>
              </a:rPr>
              <a:t>Beta agonists (</a:t>
            </a:r>
            <a:r>
              <a:rPr lang="en-US" sz="2800" dirty="0" err="1">
                <a:solidFill>
                  <a:schemeClr val="bg1"/>
                </a:solidFill>
                <a:latin typeface="Arial" pitchFamily="18"/>
              </a:rPr>
              <a:t>Ractopamine</a:t>
            </a:r>
            <a:r>
              <a:rPr lang="en-US" sz="2800" dirty="0">
                <a:solidFill>
                  <a:schemeClr val="bg1"/>
                </a:solidFill>
                <a:latin typeface="Arial" pitchFamily="18"/>
              </a:rPr>
              <a:t>)</a:t>
            </a:r>
          </a:p>
          <a:p>
            <a:pPr marL="0" lvl="1" indent="0" hangingPunct="1">
              <a:spcBef>
                <a:spcPts val="558"/>
              </a:spcBef>
              <a:spcAft>
                <a:spcPts val="0"/>
              </a:spcAft>
              <a:buClr>
                <a:srgbClr val="FFFFFF"/>
              </a:buClr>
            </a:pPr>
            <a:r>
              <a:rPr lang="en-US" sz="2800" dirty="0">
                <a:solidFill>
                  <a:schemeClr val="bg1"/>
                </a:solidFill>
                <a:latin typeface="Arial" pitchFamily="18"/>
              </a:rPr>
              <a:t>Transgenic pigs</a:t>
            </a:r>
          </a:p>
          <a:p>
            <a:pPr marL="0" lvl="0" indent="0" algn="ctr" hangingPunct="1">
              <a:spcBef>
                <a:spcPts val="1199"/>
              </a:spcBef>
              <a:spcAft>
                <a:spcPts val="300"/>
              </a:spcAft>
              <a:buNone/>
            </a:pPr>
            <a:endParaRPr lang="en-US" dirty="0">
              <a:latin typeface="Arial"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name="page103">
    <p:spTree>
      <p:nvGrpSpPr>
        <p:cNvPr id="1" name=""/>
        <p:cNvGrpSpPr/>
        <p:nvPr/>
      </p:nvGrpSpPr>
      <p:grpSpPr>
        <a:xfrm>
          <a:off x="0" y="0"/>
          <a:ext cx="0" cy="0"/>
          <a:chOff x="0" y="0"/>
          <a:chExt cx="0" cy="0"/>
        </a:xfrm>
      </p:grpSpPr>
      <p:sp>
        <p:nvSpPr>
          <p:cNvPr id="2" name="TextBox 1"/>
          <p:cNvSpPr/>
          <p:nvPr/>
        </p:nvSpPr>
        <p:spPr>
          <a:xfrm>
            <a:off x="0" y="0"/>
            <a:ext cx="9143640" cy="3929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US" sz="2800" b="0" i="0" u="none" strike="noStrike" kern="1200" spc="0" dirty="0" err="1">
                <a:ln>
                  <a:noFill/>
                </a:ln>
                <a:solidFill>
                  <a:schemeClr val="bg1"/>
                </a:solidFill>
                <a:latin typeface="Arial" pitchFamily="18"/>
                <a:ea typeface="Microsoft YaHei" pitchFamily="2"/>
                <a:cs typeface="Mangal" pitchFamily="2"/>
              </a:rPr>
              <a:t>Ractopamine</a:t>
            </a:r>
            <a:r>
              <a:rPr lang="en-US" sz="2800" b="0" i="0" u="none" strike="noStrike" kern="1200" spc="0" dirty="0">
                <a:ln>
                  <a:noFill/>
                </a:ln>
                <a:solidFill>
                  <a:schemeClr val="bg1"/>
                </a:solidFill>
                <a:latin typeface="Arial" pitchFamily="18"/>
                <a:ea typeface="Microsoft YaHei" pitchFamily="2"/>
                <a:cs typeface="Mangal" pitchFamily="2"/>
              </a:rPr>
              <a:t> in feed for animals is responsible for dramatic muscle growth, yet it is not a steroid or hormone, but rather a compound known as a beta agonist. Only a trace amount of </a:t>
            </a:r>
            <a:r>
              <a:rPr lang="en-US" sz="2800" b="0" i="0" u="none" strike="noStrike" kern="1200" spc="0" dirty="0" err="1">
                <a:ln>
                  <a:noFill/>
                </a:ln>
                <a:solidFill>
                  <a:schemeClr val="bg1"/>
                </a:solidFill>
                <a:latin typeface="Arial" pitchFamily="18"/>
                <a:ea typeface="Microsoft YaHei" pitchFamily="2"/>
                <a:cs typeface="Mangal" pitchFamily="2"/>
              </a:rPr>
              <a:t>ractopamine</a:t>
            </a:r>
            <a:r>
              <a:rPr lang="en-US" sz="2800" b="0" i="0" u="none" strike="noStrike" kern="1200" spc="0" dirty="0">
                <a:ln>
                  <a:noFill/>
                </a:ln>
                <a:solidFill>
                  <a:schemeClr val="bg1"/>
                </a:solidFill>
                <a:latin typeface="Arial" pitchFamily="18"/>
                <a:ea typeface="Microsoft YaHei" pitchFamily="2"/>
                <a:cs typeface="Mangal" pitchFamily="2"/>
              </a:rPr>
              <a:t> need be added for a marked increase in protein and decrease in fat accretion in animals, in particular swine. For the last 90 pounds of live weight gain, a mere 18.5 grams of </a:t>
            </a:r>
            <a:r>
              <a:rPr lang="en-US" sz="2800" b="0" i="0" u="none" strike="noStrike" kern="1200" spc="0" dirty="0" err="1">
                <a:ln>
                  <a:noFill/>
                </a:ln>
                <a:solidFill>
                  <a:schemeClr val="bg1"/>
                </a:solidFill>
                <a:latin typeface="Arial" pitchFamily="18"/>
                <a:ea typeface="Microsoft YaHei" pitchFamily="2"/>
                <a:cs typeface="Mangal" pitchFamily="2"/>
              </a:rPr>
              <a:t>ractopamine</a:t>
            </a:r>
            <a:r>
              <a:rPr lang="en-US" sz="2800" b="0" i="0" u="none" strike="noStrike" kern="1200" spc="0" dirty="0">
                <a:ln>
                  <a:noFill/>
                </a:ln>
                <a:solidFill>
                  <a:schemeClr val="bg1"/>
                </a:solidFill>
                <a:latin typeface="Arial" pitchFamily="18"/>
                <a:ea typeface="Microsoft YaHei" pitchFamily="2"/>
                <a:cs typeface="Mangal" pitchFamily="2"/>
              </a:rPr>
              <a:t> added to a ton of feed (20 ppm) will increase protein by 24% and decrease fat by 34%.[3]</a:t>
            </a:r>
          </a:p>
        </p:txBody>
      </p:sp>
      <p:pic>
        <p:nvPicPr>
          <p:cNvPr id="3" name="Picture 2"/>
          <p:cNvPicPr>
            <a:picLocks noChangeAspect="1"/>
          </p:cNvPicPr>
          <p:nvPr/>
        </p:nvPicPr>
        <p:blipFill>
          <a:blip r:embed="rId3">
            <a:lum/>
            <a:alphaModFix/>
          </a:blip>
          <a:srcRect/>
          <a:stretch>
            <a:fillRect/>
          </a:stretch>
        </p:blipFill>
        <p:spPr>
          <a:xfrm>
            <a:off x="2743199" y="3943440"/>
            <a:ext cx="3885839" cy="2914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28600"/>
            <a:ext cx="7457855" cy="4396362"/>
          </a:xfrm>
          <a:prstGeom prst="rect">
            <a:avLst/>
          </a:prstGeom>
        </p:spPr>
      </p:pic>
      <p:sp>
        <p:nvSpPr>
          <p:cNvPr id="4" name="Rectangle 3"/>
          <p:cNvSpPr/>
          <p:nvPr/>
        </p:nvSpPr>
        <p:spPr>
          <a:xfrm>
            <a:off x="533400" y="5257800"/>
            <a:ext cx="8915400" cy="523220"/>
          </a:xfrm>
          <a:prstGeom prst="rect">
            <a:avLst/>
          </a:prstGeom>
        </p:spPr>
        <p:txBody>
          <a:bodyPr wrap="square">
            <a:spAutoFit/>
          </a:bodyPr>
          <a:lstStyle/>
          <a:p>
            <a:r>
              <a:rPr lang="en-US" sz="2800" dirty="0">
                <a:solidFill>
                  <a:schemeClr val="bg1"/>
                </a:solidFill>
              </a:rPr>
              <a:t>A pig eats approximately 4% of its body weight per day</a:t>
            </a:r>
          </a:p>
        </p:txBody>
      </p:sp>
    </p:spTree>
    <p:extLst>
      <p:ext uri="{BB962C8B-B14F-4D97-AF65-F5344CB8AC3E}">
        <p14:creationId xmlns:p14="http://schemas.microsoft.com/office/powerpoint/2010/main" val="3560855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762000"/>
            <a:ext cx="7086600" cy="5169453"/>
          </a:xfrm>
          <a:prstGeom prst="rect">
            <a:avLst/>
          </a:prstGeom>
        </p:spPr>
      </p:pic>
    </p:spTree>
    <p:extLst>
      <p:ext uri="{BB962C8B-B14F-4D97-AF65-F5344CB8AC3E}">
        <p14:creationId xmlns:p14="http://schemas.microsoft.com/office/powerpoint/2010/main" val="4232528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10572"/>
            <a:ext cx="4419600" cy="3332201"/>
          </a:xfrm>
          <a:prstGeom prst="rect">
            <a:avLst/>
          </a:prstGeom>
        </p:spPr>
      </p:pic>
      <p:pic>
        <p:nvPicPr>
          <p:cNvPr id="3" name="Picture 2"/>
          <p:cNvPicPr>
            <a:picLocks noChangeAspect="1"/>
          </p:cNvPicPr>
          <p:nvPr/>
        </p:nvPicPr>
        <p:blipFill>
          <a:blip r:embed="rId3"/>
          <a:stretch>
            <a:fillRect/>
          </a:stretch>
        </p:blipFill>
        <p:spPr>
          <a:xfrm>
            <a:off x="4724400" y="1"/>
            <a:ext cx="4265278" cy="3342772"/>
          </a:xfrm>
          <a:prstGeom prst="rect">
            <a:avLst/>
          </a:prstGeom>
        </p:spPr>
      </p:pic>
      <p:pic>
        <p:nvPicPr>
          <p:cNvPr id="4" name="Picture 3"/>
          <p:cNvPicPr>
            <a:picLocks noChangeAspect="1"/>
          </p:cNvPicPr>
          <p:nvPr/>
        </p:nvPicPr>
        <p:blipFill>
          <a:blip r:embed="rId4"/>
          <a:stretch>
            <a:fillRect/>
          </a:stretch>
        </p:blipFill>
        <p:spPr>
          <a:xfrm>
            <a:off x="2286000" y="3432540"/>
            <a:ext cx="4290478" cy="3425460"/>
          </a:xfrm>
          <a:prstGeom prst="rect">
            <a:avLst/>
          </a:prstGeom>
        </p:spPr>
      </p:pic>
    </p:spTree>
    <p:extLst>
      <p:ext uri="{BB962C8B-B14F-4D97-AF65-F5344CB8AC3E}">
        <p14:creationId xmlns:p14="http://schemas.microsoft.com/office/powerpoint/2010/main" val="3387935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name="Water">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Water</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spcBef>
                <a:spcPts val="1199"/>
              </a:spcBef>
              <a:spcAft>
                <a:spcPts val="300"/>
              </a:spcAft>
              <a:buClr>
                <a:srgbClr val="FFFFFF"/>
              </a:buClr>
              <a:buChar char="•"/>
            </a:pPr>
            <a:r>
              <a:rPr lang="en-US" dirty="0">
                <a:solidFill>
                  <a:schemeClr val="bg1"/>
                </a:solidFill>
                <a:latin typeface="Arial" pitchFamily="18"/>
              </a:rPr>
              <a:t>Amount/day</a:t>
            </a:r>
          </a:p>
          <a:p>
            <a:pPr marL="0" lvl="1" indent="0">
              <a:spcBef>
                <a:spcPts val="558"/>
              </a:spcBef>
              <a:spcAft>
                <a:spcPts val="0"/>
              </a:spcAft>
              <a:buClr>
                <a:srgbClr val="FFFFFF"/>
              </a:buClr>
            </a:pPr>
            <a:r>
              <a:rPr lang="en-US" sz="2800" dirty="0">
                <a:solidFill>
                  <a:schemeClr val="bg1"/>
                </a:solidFill>
                <a:latin typeface="Arial" pitchFamily="18"/>
              </a:rPr>
              <a:t>sow &amp; litter = 8 </a:t>
            </a:r>
            <a:r>
              <a:rPr lang="en-US" sz="2800" dirty="0" smtClean="0">
                <a:solidFill>
                  <a:schemeClr val="bg1"/>
                </a:solidFill>
                <a:latin typeface="Arial" pitchFamily="18"/>
              </a:rPr>
              <a:t>gal/head/day</a:t>
            </a:r>
            <a:endParaRPr lang="en-US" sz="2800" dirty="0">
              <a:solidFill>
                <a:schemeClr val="bg1"/>
              </a:solidFill>
              <a:latin typeface="Arial" pitchFamily="18"/>
            </a:endParaRPr>
          </a:p>
          <a:p>
            <a:pPr marL="0" lvl="1" indent="0">
              <a:spcBef>
                <a:spcPts val="558"/>
              </a:spcBef>
              <a:spcAft>
                <a:spcPts val="0"/>
              </a:spcAft>
              <a:buClr>
                <a:srgbClr val="FFFFFF"/>
              </a:buClr>
            </a:pPr>
            <a:r>
              <a:rPr lang="en-US" sz="2800" dirty="0">
                <a:solidFill>
                  <a:schemeClr val="bg1"/>
                </a:solidFill>
                <a:latin typeface="Arial" pitchFamily="18"/>
              </a:rPr>
              <a:t>nursery pig = 1 </a:t>
            </a:r>
            <a:r>
              <a:rPr lang="en-US" sz="2800" dirty="0" smtClean="0">
                <a:solidFill>
                  <a:schemeClr val="bg1"/>
                </a:solidFill>
                <a:latin typeface="Arial" pitchFamily="18"/>
              </a:rPr>
              <a:t>gal/head/day</a:t>
            </a:r>
            <a:endParaRPr lang="en-US" sz="2800" dirty="0">
              <a:solidFill>
                <a:schemeClr val="bg1"/>
              </a:solidFill>
              <a:latin typeface="Arial" pitchFamily="18"/>
            </a:endParaRPr>
          </a:p>
          <a:p>
            <a:pPr marL="0" lvl="1" indent="0">
              <a:spcBef>
                <a:spcPts val="558"/>
              </a:spcBef>
              <a:spcAft>
                <a:spcPts val="0"/>
              </a:spcAft>
              <a:buClr>
                <a:srgbClr val="FFFFFF"/>
              </a:buClr>
            </a:pPr>
            <a:r>
              <a:rPr lang="en-US" sz="2800" dirty="0">
                <a:solidFill>
                  <a:schemeClr val="bg1"/>
                </a:solidFill>
                <a:latin typeface="Arial" pitchFamily="18"/>
              </a:rPr>
              <a:t>grow-finish pigs = 3-4 </a:t>
            </a:r>
            <a:r>
              <a:rPr lang="en-US" sz="2800" dirty="0" smtClean="0">
                <a:solidFill>
                  <a:schemeClr val="bg1"/>
                </a:solidFill>
                <a:latin typeface="Arial" pitchFamily="18"/>
              </a:rPr>
              <a:t>gal/head/day</a:t>
            </a:r>
            <a:endParaRPr lang="en-US" sz="2800" dirty="0">
              <a:solidFill>
                <a:schemeClr val="bg1"/>
              </a:solidFill>
              <a:latin typeface="Arial" pitchFamily="18"/>
            </a:endParaRPr>
          </a:p>
          <a:p>
            <a:pPr marL="0" lvl="0" indent="0">
              <a:spcBef>
                <a:spcPts val="1199"/>
              </a:spcBef>
              <a:spcAft>
                <a:spcPts val="300"/>
              </a:spcAft>
              <a:buNone/>
            </a:pPr>
            <a:endParaRPr lang="en-US" dirty="0">
              <a:solidFill>
                <a:schemeClr val="bg1"/>
              </a:solidFill>
              <a:latin typeface="Arial" pitchFamily="18"/>
            </a:endParaRPr>
          </a:p>
          <a:p>
            <a:pPr marL="0" lvl="0" indent="0">
              <a:spcBef>
                <a:spcPts val="1199"/>
              </a:spcBef>
              <a:spcAft>
                <a:spcPts val="300"/>
              </a:spcAft>
              <a:buClr>
                <a:srgbClr val="FFFFFF"/>
              </a:buClr>
              <a:buChar char="•"/>
            </a:pPr>
            <a:r>
              <a:rPr lang="en-US" dirty="0">
                <a:solidFill>
                  <a:schemeClr val="bg1"/>
                </a:solidFill>
                <a:latin typeface="Arial" pitchFamily="18"/>
              </a:rPr>
              <a:t>Flow rate</a:t>
            </a:r>
          </a:p>
          <a:p>
            <a:pPr marL="0" lvl="1" indent="0">
              <a:spcBef>
                <a:spcPts val="558"/>
              </a:spcBef>
              <a:spcAft>
                <a:spcPts val="0"/>
              </a:spcAft>
              <a:buClr>
                <a:srgbClr val="FFFFFF"/>
              </a:buClr>
            </a:pPr>
            <a:r>
              <a:rPr lang="en-US" sz="2800" dirty="0">
                <a:solidFill>
                  <a:schemeClr val="bg1"/>
                </a:solidFill>
                <a:latin typeface="Arial" pitchFamily="18"/>
              </a:rPr>
              <a:t>nursery pigs = 2 cups /minute</a:t>
            </a:r>
          </a:p>
          <a:p>
            <a:pPr marL="0" lvl="1" indent="0">
              <a:spcBef>
                <a:spcPts val="558"/>
              </a:spcBef>
              <a:spcAft>
                <a:spcPts val="0"/>
              </a:spcAft>
              <a:buClr>
                <a:srgbClr val="FFFFFF"/>
              </a:buClr>
            </a:pPr>
            <a:r>
              <a:rPr lang="en-US" sz="2800" dirty="0">
                <a:solidFill>
                  <a:schemeClr val="bg1"/>
                </a:solidFill>
                <a:latin typeface="Arial" pitchFamily="18"/>
              </a:rPr>
              <a:t>grow-finish pigs = 3 cups/minute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06134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name="Energy (Lipids)">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Energy (Lipids)</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lnSpc>
                <a:spcPct val="90000"/>
              </a:lnSpc>
              <a:spcBef>
                <a:spcPts val="1199"/>
              </a:spcBef>
              <a:spcAft>
                <a:spcPts val="300"/>
              </a:spcAft>
              <a:buClr>
                <a:srgbClr val="FFFFFF"/>
              </a:buClr>
              <a:buChar char="•"/>
            </a:pPr>
            <a:r>
              <a:rPr lang="en-US" dirty="0">
                <a:solidFill>
                  <a:schemeClr val="bg1"/>
                </a:solidFill>
                <a:latin typeface="Arial" pitchFamily="18"/>
              </a:rPr>
              <a:t>Second most limiting nutrient to 100 </a:t>
            </a:r>
            <a:r>
              <a:rPr lang="en-US" dirty="0" err="1">
                <a:solidFill>
                  <a:schemeClr val="bg1"/>
                </a:solidFill>
                <a:latin typeface="Arial" pitchFamily="18"/>
              </a:rPr>
              <a:t>lbs</a:t>
            </a:r>
            <a:endParaRPr lang="en-US" dirty="0">
              <a:solidFill>
                <a:schemeClr val="bg1"/>
              </a:solidFill>
              <a:latin typeface="Arial" pitchFamily="18"/>
            </a:endParaRPr>
          </a:p>
          <a:p>
            <a:pPr marL="0" lvl="0" indent="0">
              <a:lnSpc>
                <a:spcPct val="90000"/>
              </a:lnSpc>
              <a:spcBef>
                <a:spcPts val="1199"/>
              </a:spcBef>
              <a:spcAft>
                <a:spcPts val="300"/>
              </a:spcAft>
              <a:buClr>
                <a:srgbClr val="FFFFFF"/>
              </a:buClr>
              <a:buChar char="•"/>
            </a:pPr>
            <a:r>
              <a:rPr lang="en-US" dirty="0">
                <a:solidFill>
                  <a:schemeClr val="bg1"/>
                </a:solidFill>
                <a:latin typeface="Arial" pitchFamily="18"/>
              </a:rPr>
              <a:t>Pigs need it for all functions</a:t>
            </a:r>
          </a:p>
          <a:p>
            <a:pPr marL="0" lvl="0" indent="0">
              <a:lnSpc>
                <a:spcPct val="90000"/>
              </a:lnSpc>
              <a:spcBef>
                <a:spcPts val="1199"/>
              </a:spcBef>
              <a:spcAft>
                <a:spcPts val="300"/>
              </a:spcAft>
              <a:buClr>
                <a:srgbClr val="FFFFFF"/>
              </a:buClr>
              <a:buChar char="•"/>
            </a:pPr>
            <a:r>
              <a:rPr lang="en-US" dirty="0">
                <a:solidFill>
                  <a:schemeClr val="bg1"/>
                </a:solidFill>
                <a:latin typeface="Arial" pitchFamily="18"/>
              </a:rPr>
              <a:t>Pigs eat to meet their energy needs!</a:t>
            </a:r>
          </a:p>
          <a:p>
            <a:pPr marL="0" lvl="0" indent="0">
              <a:lnSpc>
                <a:spcPct val="90000"/>
              </a:lnSpc>
              <a:spcBef>
                <a:spcPts val="1199"/>
              </a:spcBef>
              <a:spcAft>
                <a:spcPts val="300"/>
              </a:spcAft>
              <a:buClr>
                <a:srgbClr val="FFFFFF"/>
              </a:buClr>
              <a:buChar char="•"/>
            </a:pPr>
            <a:r>
              <a:rPr lang="en-US" dirty="0">
                <a:solidFill>
                  <a:schemeClr val="bg1"/>
                </a:solidFill>
                <a:latin typeface="Arial" pitchFamily="18"/>
              </a:rPr>
              <a:t>Main sources are carbohydrates and oils/fats</a:t>
            </a:r>
          </a:p>
          <a:p>
            <a:pPr marL="0" lvl="0" indent="0">
              <a:lnSpc>
                <a:spcPct val="90000"/>
              </a:lnSpc>
              <a:spcBef>
                <a:spcPts val="1199"/>
              </a:spcBef>
              <a:spcAft>
                <a:spcPts val="300"/>
              </a:spcAft>
              <a:buClr>
                <a:srgbClr val="FFFFFF"/>
              </a:buClr>
              <a:buChar char="•"/>
            </a:pPr>
            <a:r>
              <a:rPr lang="en-US" dirty="0">
                <a:solidFill>
                  <a:schemeClr val="bg1"/>
                </a:solidFill>
                <a:latin typeface="Arial" pitchFamily="18"/>
              </a:rPr>
              <a:t>Energy density of the diet determines level of intake</a:t>
            </a:r>
          </a:p>
          <a:p>
            <a:pPr marL="0" lvl="1" indent="0">
              <a:lnSpc>
                <a:spcPct val="90000"/>
              </a:lnSpc>
              <a:spcBef>
                <a:spcPts val="558"/>
              </a:spcBef>
              <a:spcAft>
                <a:spcPts val="0"/>
              </a:spcAft>
              <a:buClr>
                <a:srgbClr val="FFFFFF"/>
              </a:buClr>
            </a:pPr>
            <a:r>
              <a:rPr lang="en-US" sz="2800" dirty="0">
                <a:solidFill>
                  <a:schemeClr val="bg1"/>
                </a:solidFill>
                <a:latin typeface="Arial" pitchFamily="18"/>
              </a:rPr>
              <a:t>high energy diet = reduced intake</a:t>
            </a:r>
          </a:p>
          <a:p>
            <a:pPr marL="0" lvl="1" indent="0">
              <a:lnSpc>
                <a:spcPct val="90000"/>
              </a:lnSpc>
              <a:spcBef>
                <a:spcPts val="558"/>
              </a:spcBef>
              <a:spcAft>
                <a:spcPts val="0"/>
              </a:spcAft>
              <a:buClr>
                <a:srgbClr val="FFFFFF"/>
              </a:buClr>
            </a:pPr>
            <a:r>
              <a:rPr lang="en-US" sz="2800" dirty="0">
                <a:solidFill>
                  <a:schemeClr val="bg1"/>
                </a:solidFill>
                <a:latin typeface="Arial" pitchFamily="18"/>
              </a:rPr>
              <a:t>high fiber diet = increased intake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06074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55594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Introduction">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3" name="Rectangle 2"/>
          <p:cNvSpPr txBox="1">
            <a:spLocks noGrp="1"/>
          </p:cNvSpPr>
          <p:nvPr>
            <p:ph type="title" idx="4294967295"/>
          </p:nvPr>
        </p:nvSpPr>
        <p:spPr>
          <a:xfrm>
            <a:off x="457200" y="548676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dirty="0"/>
              <a:t>Introduction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34338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82753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name="Microminerals">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err="1">
                <a:solidFill>
                  <a:schemeClr val="bg1"/>
                </a:solidFill>
              </a:rPr>
              <a:t>Microminerals</a:t>
            </a:r>
            <a:endParaRPr lang="en-US" dirty="0">
              <a:solidFill>
                <a:schemeClr val="bg1"/>
              </a:solidFill>
            </a:endParaRP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lnSpc>
                <a:spcPct val="90000"/>
              </a:lnSpc>
              <a:spcBef>
                <a:spcPts val="1199"/>
              </a:spcBef>
              <a:spcAft>
                <a:spcPts val="300"/>
              </a:spcAft>
              <a:buClr>
                <a:srgbClr val="FFFFFF"/>
              </a:buClr>
              <a:buChar char="•"/>
            </a:pPr>
            <a:r>
              <a:rPr lang="en-US" dirty="0">
                <a:solidFill>
                  <a:schemeClr val="bg1"/>
                </a:solidFill>
                <a:latin typeface="Arial" pitchFamily="18"/>
              </a:rPr>
              <a:t>Zinc (Zn)</a:t>
            </a:r>
          </a:p>
          <a:p>
            <a:pPr marL="0" lvl="0" indent="0">
              <a:lnSpc>
                <a:spcPct val="90000"/>
              </a:lnSpc>
              <a:spcBef>
                <a:spcPts val="1199"/>
              </a:spcBef>
              <a:spcAft>
                <a:spcPts val="300"/>
              </a:spcAft>
              <a:buClr>
                <a:srgbClr val="FFFFFF"/>
              </a:buClr>
              <a:buChar char="•"/>
            </a:pPr>
            <a:r>
              <a:rPr lang="en-US" dirty="0">
                <a:solidFill>
                  <a:schemeClr val="bg1"/>
                </a:solidFill>
                <a:latin typeface="Arial" pitchFamily="18"/>
              </a:rPr>
              <a:t>Manganese (</a:t>
            </a:r>
            <a:r>
              <a:rPr lang="en-US" dirty="0" err="1">
                <a:solidFill>
                  <a:schemeClr val="bg1"/>
                </a:solidFill>
                <a:latin typeface="Arial" pitchFamily="18"/>
              </a:rPr>
              <a:t>Mn</a:t>
            </a:r>
            <a:r>
              <a:rPr lang="en-US" dirty="0">
                <a:solidFill>
                  <a:schemeClr val="bg1"/>
                </a:solidFill>
                <a:latin typeface="Arial" pitchFamily="18"/>
              </a:rPr>
              <a:t>)</a:t>
            </a:r>
          </a:p>
          <a:p>
            <a:pPr marL="0" lvl="0" indent="0">
              <a:lnSpc>
                <a:spcPct val="90000"/>
              </a:lnSpc>
              <a:spcBef>
                <a:spcPts val="1199"/>
              </a:spcBef>
              <a:spcAft>
                <a:spcPts val="300"/>
              </a:spcAft>
              <a:buClr>
                <a:srgbClr val="FFFFFF"/>
              </a:buClr>
              <a:buChar char="•"/>
            </a:pPr>
            <a:r>
              <a:rPr lang="en-US" dirty="0">
                <a:solidFill>
                  <a:schemeClr val="bg1"/>
                </a:solidFill>
                <a:latin typeface="Arial" pitchFamily="18"/>
              </a:rPr>
              <a:t>Iodine (I)</a:t>
            </a:r>
          </a:p>
          <a:p>
            <a:pPr marL="0" lvl="0" indent="0">
              <a:lnSpc>
                <a:spcPct val="90000"/>
              </a:lnSpc>
              <a:spcBef>
                <a:spcPts val="1199"/>
              </a:spcBef>
              <a:spcAft>
                <a:spcPts val="300"/>
              </a:spcAft>
              <a:buClr>
                <a:srgbClr val="FFFFFF"/>
              </a:buClr>
              <a:buChar char="•"/>
            </a:pPr>
            <a:r>
              <a:rPr lang="en-US" dirty="0">
                <a:solidFill>
                  <a:schemeClr val="bg1"/>
                </a:solidFill>
                <a:latin typeface="Arial" pitchFamily="18"/>
              </a:rPr>
              <a:t>Iron (Fe)</a:t>
            </a:r>
          </a:p>
          <a:p>
            <a:pPr marL="0" lvl="0" indent="0">
              <a:lnSpc>
                <a:spcPct val="90000"/>
              </a:lnSpc>
              <a:spcBef>
                <a:spcPts val="1199"/>
              </a:spcBef>
              <a:spcAft>
                <a:spcPts val="300"/>
              </a:spcAft>
              <a:buClr>
                <a:srgbClr val="FFFFFF"/>
              </a:buClr>
              <a:buChar char="•"/>
            </a:pPr>
            <a:r>
              <a:rPr lang="en-US" dirty="0">
                <a:solidFill>
                  <a:schemeClr val="bg1"/>
                </a:solidFill>
                <a:latin typeface="Arial" pitchFamily="18"/>
              </a:rPr>
              <a:t>Copper (Cu)</a:t>
            </a:r>
          </a:p>
          <a:p>
            <a:pPr marL="0" lvl="0" indent="0">
              <a:lnSpc>
                <a:spcPct val="90000"/>
              </a:lnSpc>
              <a:spcBef>
                <a:spcPts val="1199"/>
              </a:spcBef>
              <a:spcAft>
                <a:spcPts val="300"/>
              </a:spcAft>
              <a:buClr>
                <a:srgbClr val="FFFFFF"/>
              </a:buClr>
              <a:buChar char="•"/>
            </a:pPr>
            <a:r>
              <a:rPr lang="en-US" dirty="0">
                <a:solidFill>
                  <a:schemeClr val="bg1"/>
                </a:solidFill>
                <a:latin typeface="Arial" pitchFamily="18"/>
              </a:rPr>
              <a:t>Selenium (Se)</a:t>
            </a:r>
          </a:p>
          <a:p>
            <a:pPr marL="0" lvl="1" indent="0">
              <a:lnSpc>
                <a:spcPct val="90000"/>
              </a:lnSpc>
              <a:spcBef>
                <a:spcPts val="558"/>
              </a:spcBef>
              <a:spcAft>
                <a:spcPts val="0"/>
              </a:spcAft>
              <a:buClr>
                <a:srgbClr val="FFFFFF"/>
              </a:buClr>
            </a:pPr>
            <a:r>
              <a:rPr lang="en-US" sz="2800" dirty="0">
                <a:solidFill>
                  <a:schemeClr val="bg1"/>
                </a:solidFill>
                <a:latin typeface="Arial" pitchFamily="18"/>
              </a:rPr>
              <a:t>Se is a carcinogen but can be in diets up to 0.3 ppm</a:t>
            </a:r>
          </a:p>
          <a:p>
            <a:pPr marL="0" lvl="0" indent="0">
              <a:lnSpc>
                <a:spcPct val="90000"/>
              </a:lnSpc>
              <a:spcBef>
                <a:spcPts val="1199"/>
              </a:spcBef>
              <a:spcAft>
                <a:spcPts val="300"/>
              </a:spcAft>
              <a:buNone/>
            </a:pPr>
            <a:endParaRPr lang="en-US" dirty="0">
              <a:latin typeface="Arial"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00474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name="Vitamins">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Vitamins</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spcBef>
                <a:spcPts val="1199"/>
              </a:spcBef>
              <a:spcAft>
                <a:spcPts val="300"/>
              </a:spcAft>
              <a:buClr>
                <a:srgbClr val="FFFFFF"/>
              </a:buClr>
              <a:buChar char="•"/>
            </a:pPr>
            <a:r>
              <a:rPr lang="en-US" dirty="0">
                <a:solidFill>
                  <a:schemeClr val="bg1"/>
                </a:solidFill>
                <a:latin typeface="Arial" pitchFamily="18"/>
              </a:rPr>
              <a:t>Routinely add to diets</a:t>
            </a:r>
          </a:p>
          <a:p>
            <a:pPr marL="0" lvl="0" indent="0">
              <a:spcBef>
                <a:spcPts val="1199"/>
              </a:spcBef>
              <a:spcAft>
                <a:spcPts val="300"/>
              </a:spcAft>
              <a:buClr>
                <a:srgbClr val="FFFFFF"/>
              </a:buClr>
              <a:buChar char="•"/>
            </a:pPr>
            <a:r>
              <a:rPr lang="en-US" dirty="0">
                <a:solidFill>
                  <a:schemeClr val="bg1"/>
                </a:solidFill>
                <a:latin typeface="Arial" pitchFamily="18"/>
              </a:rPr>
              <a:t>Assume no activity in feedstuffs</a:t>
            </a:r>
          </a:p>
          <a:p>
            <a:pPr marL="0" lvl="0" indent="0">
              <a:spcBef>
                <a:spcPts val="1199"/>
              </a:spcBef>
              <a:spcAft>
                <a:spcPts val="300"/>
              </a:spcAft>
              <a:buNone/>
            </a:pPr>
            <a:endParaRPr lang="en-US" dirty="0">
              <a:solidFill>
                <a:schemeClr val="bg1"/>
              </a:solidFill>
              <a:latin typeface="Arial" pitchFamily="18"/>
            </a:endParaRPr>
          </a:p>
          <a:p>
            <a:pPr marL="0" lvl="0" indent="0">
              <a:spcBef>
                <a:spcPts val="1199"/>
              </a:spcBef>
              <a:spcAft>
                <a:spcPts val="300"/>
              </a:spcAft>
              <a:buClr>
                <a:srgbClr val="FFFFFF"/>
              </a:buClr>
              <a:buChar char="•"/>
            </a:pPr>
            <a:r>
              <a:rPr lang="en-US" dirty="0">
                <a:solidFill>
                  <a:schemeClr val="bg1"/>
                </a:solidFill>
                <a:latin typeface="Arial" pitchFamily="18"/>
              </a:rPr>
              <a:t>2 types of vitamins</a:t>
            </a:r>
          </a:p>
          <a:p>
            <a:pPr marL="0" lvl="1" indent="0">
              <a:spcBef>
                <a:spcPts val="558"/>
              </a:spcBef>
              <a:spcAft>
                <a:spcPts val="0"/>
              </a:spcAft>
              <a:buClr>
                <a:srgbClr val="FFFFFF"/>
              </a:buClr>
            </a:pPr>
            <a:r>
              <a:rPr lang="en-US" sz="2800" dirty="0">
                <a:solidFill>
                  <a:schemeClr val="bg1"/>
                </a:solidFill>
                <a:latin typeface="Arial" pitchFamily="18"/>
              </a:rPr>
              <a:t>fat soluble</a:t>
            </a:r>
          </a:p>
          <a:p>
            <a:pPr marL="0" lvl="1" indent="0">
              <a:spcBef>
                <a:spcPts val="558"/>
              </a:spcBef>
              <a:spcAft>
                <a:spcPts val="0"/>
              </a:spcAft>
              <a:buClr>
                <a:srgbClr val="FFFFFF"/>
              </a:buClr>
            </a:pPr>
            <a:r>
              <a:rPr lang="en-US" sz="2800" dirty="0">
                <a:solidFill>
                  <a:schemeClr val="bg1"/>
                </a:solidFill>
                <a:latin typeface="Arial" pitchFamily="18"/>
              </a:rPr>
              <a:t>water soluble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Fat Soluble Vitamins">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Fat Soluble Vitamins</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lnSpc>
                <a:spcPct val="90000"/>
              </a:lnSpc>
              <a:spcBef>
                <a:spcPts val="1199"/>
              </a:spcBef>
              <a:spcAft>
                <a:spcPts val="300"/>
              </a:spcAft>
              <a:buClr>
                <a:srgbClr val="FFFFFF"/>
              </a:buClr>
              <a:buChar char="•"/>
            </a:pPr>
            <a:r>
              <a:rPr lang="en-US" sz="2800" dirty="0">
                <a:solidFill>
                  <a:schemeClr val="bg1"/>
                </a:solidFill>
                <a:latin typeface="Arial" pitchFamily="18"/>
              </a:rPr>
              <a:t>Vitamin A</a:t>
            </a:r>
          </a:p>
          <a:p>
            <a:pPr marL="0" lvl="0" indent="0">
              <a:lnSpc>
                <a:spcPct val="90000"/>
              </a:lnSpc>
              <a:spcBef>
                <a:spcPts val="1199"/>
              </a:spcBef>
              <a:spcAft>
                <a:spcPts val="300"/>
              </a:spcAft>
              <a:buClr>
                <a:srgbClr val="FFFFFF"/>
              </a:buClr>
              <a:buChar char="•"/>
            </a:pPr>
            <a:r>
              <a:rPr lang="en-US" sz="2800" dirty="0">
                <a:solidFill>
                  <a:schemeClr val="bg1"/>
                </a:solidFill>
                <a:latin typeface="Arial" pitchFamily="18"/>
              </a:rPr>
              <a:t>Vitamin D3</a:t>
            </a:r>
          </a:p>
          <a:p>
            <a:pPr marL="0" lvl="0" indent="0">
              <a:lnSpc>
                <a:spcPct val="90000"/>
              </a:lnSpc>
              <a:spcBef>
                <a:spcPts val="1199"/>
              </a:spcBef>
              <a:spcAft>
                <a:spcPts val="300"/>
              </a:spcAft>
              <a:buClr>
                <a:srgbClr val="FFFFFF"/>
              </a:buClr>
              <a:buChar char="•"/>
            </a:pPr>
            <a:r>
              <a:rPr lang="en-US" sz="2800" dirty="0">
                <a:solidFill>
                  <a:schemeClr val="bg1"/>
                </a:solidFill>
                <a:latin typeface="Arial" pitchFamily="18"/>
              </a:rPr>
              <a:t>Vitamin E (</a:t>
            </a:r>
            <a:r>
              <a:rPr lang="en-US" sz="2800" dirty="0" err="1">
                <a:solidFill>
                  <a:schemeClr val="bg1"/>
                </a:solidFill>
                <a:latin typeface="Arial" pitchFamily="18"/>
              </a:rPr>
              <a:t>tocopherol</a:t>
            </a:r>
            <a:r>
              <a:rPr lang="en-US" sz="2800" dirty="0">
                <a:solidFill>
                  <a:schemeClr val="bg1"/>
                </a:solidFill>
                <a:latin typeface="Arial" pitchFamily="18"/>
              </a:rPr>
              <a:t>)</a:t>
            </a:r>
          </a:p>
          <a:p>
            <a:pPr marL="0" lvl="0" indent="0">
              <a:lnSpc>
                <a:spcPct val="90000"/>
              </a:lnSpc>
              <a:spcBef>
                <a:spcPts val="1199"/>
              </a:spcBef>
              <a:spcAft>
                <a:spcPts val="300"/>
              </a:spcAft>
              <a:buClr>
                <a:srgbClr val="FFFFFF"/>
              </a:buClr>
              <a:buChar char="•"/>
            </a:pPr>
            <a:r>
              <a:rPr lang="en-US" sz="2800" dirty="0">
                <a:solidFill>
                  <a:schemeClr val="bg1"/>
                </a:solidFill>
                <a:latin typeface="Arial" pitchFamily="18"/>
              </a:rPr>
              <a:t>Vitamin K (</a:t>
            </a:r>
            <a:r>
              <a:rPr lang="en-US" sz="2800" dirty="0" err="1">
                <a:solidFill>
                  <a:schemeClr val="bg1"/>
                </a:solidFill>
                <a:latin typeface="Arial" pitchFamily="18"/>
              </a:rPr>
              <a:t>menadione</a:t>
            </a:r>
            <a:r>
              <a:rPr lang="en-US" sz="2800" dirty="0">
                <a:solidFill>
                  <a:schemeClr val="bg1"/>
                </a:solidFill>
                <a:latin typeface="Arial" pitchFamily="18"/>
              </a:rPr>
              <a:t>)</a:t>
            </a:r>
          </a:p>
          <a:p>
            <a:pPr marL="0" lvl="0" indent="0">
              <a:lnSpc>
                <a:spcPct val="90000"/>
              </a:lnSpc>
              <a:spcBef>
                <a:spcPts val="1199"/>
              </a:spcBef>
              <a:spcAft>
                <a:spcPts val="300"/>
              </a:spcAft>
              <a:buNone/>
            </a:pPr>
            <a:endParaRPr lang="en-US" sz="2800" dirty="0">
              <a:solidFill>
                <a:schemeClr val="bg1"/>
              </a:solidFill>
              <a:latin typeface="Arial" pitchFamily="18"/>
            </a:endParaRPr>
          </a:p>
          <a:p>
            <a:pPr marL="0" lvl="0" indent="0">
              <a:lnSpc>
                <a:spcPct val="90000"/>
              </a:lnSpc>
              <a:spcBef>
                <a:spcPts val="1199"/>
              </a:spcBef>
              <a:spcAft>
                <a:spcPts val="300"/>
              </a:spcAft>
              <a:buClr>
                <a:srgbClr val="FFFFFF"/>
              </a:buClr>
              <a:buChar char="•"/>
            </a:pPr>
            <a:r>
              <a:rPr lang="en-US" sz="2800" dirty="0">
                <a:solidFill>
                  <a:schemeClr val="bg1"/>
                </a:solidFill>
                <a:latin typeface="Arial" pitchFamily="18"/>
              </a:rPr>
              <a:t>Short shelf-life (3 months)</a:t>
            </a:r>
          </a:p>
          <a:p>
            <a:pPr marL="0" lvl="0" indent="0">
              <a:lnSpc>
                <a:spcPct val="90000"/>
              </a:lnSpc>
              <a:spcBef>
                <a:spcPts val="1199"/>
              </a:spcBef>
              <a:spcAft>
                <a:spcPts val="300"/>
              </a:spcAft>
              <a:buClr>
                <a:srgbClr val="FFFFFF"/>
              </a:buClr>
              <a:buChar char="•"/>
            </a:pPr>
            <a:r>
              <a:rPr lang="en-US" sz="2800" dirty="0">
                <a:solidFill>
                  <a:schemeClr val="bg1"/>
                </a:solidFill>
                <a:latin typeface="Arial" pitchFamily="18"/>
              </a:rPr>
              <a:t>Negatively affected by heat, light, moisture, and presence of TM</a:t>
            </a:r>
          </a:p>
          <a:p>
            <a:pPr marL="0" lvl="0" indent="0">
              <a:lnSpc>
                <a:spcPct val="90000"/>
              </a:lnSpc>
              <a:spcBef>
                <a:spcPts val="1199"/>
              </a:spcBef>
              <a:spcAft>
                <a:spcPts val="300"/>
              </a:spcAft>
              <a:buClr>
                <a:srgbClr val="FFFFFF"/>
              </a:buClr>
              <a:buChar char="•"/>
            </a:pPr>
            <a:r>
              <a:rPr lang="en-US" sz="2800" dirty="0">
                <a:solidFill>
                  <a:schemeClr val="bg1"/>
                </a:solidFill>
                <a:latin typeface="Arial" pitchFamily="18"/>
              </a:rPr>
              <a:t>Illegal to store with farm chemicals</a:t>
            </a:r>
          </a:p>
          <a:p>
            <a:pPr marL="0" lvl="0" indent="0">
              <a:lnSpc>
                <a:spcPct val="90000"/>
              </a:lnSpc>
              <a:spcBef>
                <a:spcPts val="1199"/>
              </a:spcBef>
              <a:spcAft>
                <a:spcPts val="300"/>
              </a:spcAft>
              <a:buNone/>
            </a:pPr>
            <a:endParaRPr lang="en-US" sz="2800" dirty="0">
              <a:latin typeface="Arial"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Water Soluble Vitamins">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Water Soluble Vitamins</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spcBef>
                <a:spcPts val="1199"/>
              </a:spcBef>
              <a:spcAft>
                <a:spcPts val="300"/>
              </a:spcAft>
              <a:buClr>
                <a:srgbClr val="FFFFFF"/>
              </a:buClr>
              <a:buChar char="•"/>
            </a:pPr>
            <a:r>
              <a:rPr lang="en-US" dirty="0">
                <a:solidFill>
                  <a:schemeClr val="bg1"/>
                </a:solidFill>
                <a:latin typeface="Arial" pitchFamily="18"/>
              </a:rPr>
              <a:t>Niacin</a:t>
            </a:r>
          </a:p>
          <a:p>
            <a:pPr marL="0" lvl="0" indent="0">
              <a:spcBef>
                <a:spcPts val="1199"/>
              </a:spcBef>
              <a:spcAft>
                <a:spcPts val="300"/>
              </a:spcAft>
              <a:buClr>
                <a:srgbClr val="FFFFFF"/>
              </a:buClr>
              <a:buChar char="•"/>
            </a:pPr>
            <a:r>
              <a:rPr lang="en-US" dirty="0">
                <a:solidFill>
                  <a:schemeClr val="bg1"/>
                </a:solidFill>
                <a:latin typeface="Arial" pitchFamily="18"/>
              </a:rPr>
              <a:t>Pantothenic acid</a:t>
            </a:r>
          </a:p>
          <a:p>
            <a:pPr marL="0" lvl="0" indent="0">
              <a:spcBef>
                <a:spcPts val="1199"/>
              </a:spcBef>
              <a:spcAft>
                <a:spcPts val="300"/>
              </a:spcAft>
              <a:buClr>
                <a:srgbClr val="FFFFFF"/>
              </a:buClr>
              <a:buChar char="•"/>
            </a:pPr>
            <a:r>
              <a:rPr lang="en-US" dirty="0">
                <a:solidFill>
                  <a:schemeClr val="bg1"/>
                </a:solidFill>
                <a:latin typeface="Arial" pitchFamily="18"/>
              </a:rPr>
              <a:t>Vitamin B12</a:t>
            </a:r>
          </a:p>
          <a:p>
            <a:pPr marL="0" lvl="0" indent="0">
              <a:spcBef>
                <a:spcPts val="1199"/>
              </a:spcBef>
              <a:spcAft>
                <a:spcPts val="300"/>
              </a:spcAft>
              <a:buClr>
                <a:srgbClr val="FFFFFF"/>
              </a:buClr>
              <a:buChar char="•"/>
            </a:pPr>
            <a:r>
              <a:rPr lang="en-US" dirty="0">
                <a:solidFill>
                  <a:schemeClr val="bg1"/>
                </a:solidFill>
                <a:latin typeface="Arial" pitchFamily="18"/>
              </a:rPr>
              <a:t>Riboflavin</a:t>
            </a:r>
          </a:p>
          <a:p>
            <a:pPr marL="0" lvl="0" indent="0">
              <a:spcBef>
                <a:spcPts val="1199"/>
              </a:spcBef>
              <a:spcAft>
                <a:spcPts val="300"/>
              </a:spcAft>
              <a:buClr>
                <a:srgbClr val="FFFFFF"/>
              </a:buClr>
              <a:buChar char="•"/>
            </a:pPr>
            <a:r>
              <a:rPr lang="en-US" dirty="0">
                <a:solidFill>
                  <a:schemeClr val="bg1"/>
                </a:solidFill>
                <a:latin typeface="Arial" pitchFamily="18"/>
              </a:rPr>
              <a:t>Choline</a:t>
            </a:r>
          </a:p>
          <a:p>
            <a:pPr marL="0" lvl="0" indent="0">
              <a:spcBef>
                <a:spcPts val="1199"/>
              </a:spcBef>
              <a:spcAft>
                <a:spcPts val="300"/>
              </a:spcAft>
              <a:buClr>
                <a:srgbClr val="FFFFFF"/>
              </a:buClr>
              <a:buChar char="•"/>
            </a:pPr>
            <a:r>
              <a:rPr lang="en-US" dirty="0">
                <a:solidFill>
                  <a:schemeClr val="bg1"/>
                </a:solidFill>
                <a:latin typeface="Arial" pitchFamily="18"/>
              </a:rPr>
              <a:t>Biotin</a:t>
            </a:r>
          </a:p>
          <a:p>
            <a:pPr marL="0" lvl="0" indent="0">
              <a:spcBef>
                <a:spcPts val="1199"/>
              </a:spcBef>
              <a:spcAft>
                <a:spcPts val="300"/>
              </a:spcAft>
              <a:buClr>
                <a:srgbClr val="FFFFFF"/>
              </a:buClr>
              <a:buChar char="•"/>
            </a:pPr>
            <a:r>
              <a:rPr lang="en-US" dirty="0">
                <a:solidFill>
                  <a:schemeClr val="bg1"/>
                </a:solidFill>
                <a:latin typeface="Arial" pitchFamily="18"/>
              </a:rPr>
              <a:t>Folic acid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Vitamins">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Vitamins</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spcBef>
                <a:spcPts val="1199"/>
              </a:spcBef>
              <a:spcAft>
                <a:spcPts val="300"/>
              </a:spcAft>
              <a:buClr>
                <a:srgbClr val="FFFFFF"/>
              </a:buClr>
              <a:buChar char="•"/>
            </a:pPr>
            <a:r>
              <a:rPr lang="en-US" dirty="0">
                <a:solidFill>
                  <a:schemeClr val="bg1"/>
                </a:solidFill>
                <a:latin typeface="Arial" pitchFamily="18"/>
              </a:rPr>
              <a:t>Source is critical</a:t>
            </a:r>
          </a:p>
          <a:p>
            <a:pPr marL="0" lvl="1" indent="0">
              <a:spcBef>
                <a:spcPts val="558"/>
              </a:spcBef>
              <a:spcAft>
                <a:spcPts val="0"/>
              </a:spcAft>
              <a:buClr>
                <a:srgbClr val="FFFFFF"/>
              </a:buClr>
            </a:pPr>
            <a:r>
              <a:rPr lang="en-US" sz="2800" dirty="0">
                <a:solidFill>
                  <a:schemeClr val="bg1"/>
                </a:solidFill>
                <a:latin typeface="Arial" pitchFamily="18"/>
              </a:rPr>
              <a:t>Form will affect activity (IU/gram source)</a:t>
            </a:r>
          </a:p>
          <a:p>
            <a:pPr marL="0" lvl="1" indent="0">
              <a:spcBef>
                <a:spcPts val="558"/>
              </a:spcBef>
              <a:spcAft>
                <a:spcPts val="0"/>
              </a:spcAft>
              <a:buClr>
                <a:srgbClr val="FFFFFF"/>
              </a:buClr>
            </a:pPr>
            <a:r>
              <a:rPr lang="en-US" sz="2800" dirty="0">
                <a:solidFill>
                  <a:schemeClr val="bg1"/>
                </a:solidFill>
                <a:latin typeface="Arial" pitchFamily="18"/>
              </a:rPr>
              <a:t>Acetate forms highest activity</a:t>
            </a:r>
          </a:p>
          <a:p>
            <a:pPr marL="0" lvl="0" indent="0">
              <a:spcBef>
                <a:spcPts val="1199"/>
              </a:spcBef>
              <a:spcAft>
                <a:spcPts val="300"/>
              </a:spcAft>
              <a:buNone/>
            </a:pPr>
            <a:endParaRPr lang="en-US" dirty="0">
              <a:solidFill>
                <a:schemeClr val="bg1"/>
              </a:solidFill>
              <a:latin typeface="Arial" pitchFamily="18"/>
            </a:endParaRPr>
          </a:p>
          <a:p>
            <a:pPr marL="0" lvl="0" indent="0">
              <a:spcBef>
                <a:spcPts val="1199"/>
              </a:spcBef>
              <a:spcAft>
                <a:spcPts val="300"/>
              </a:spcAft>
              <a:buClr>
                <a:srgbClr val="FFFFFF"/>
              </a:buClr>
              <a:buChar char="•"/>
            </a:pPr>
            <a:r>
              <a:rPr lang="en-US" dirty="0">
                <a:solidFill>
                  <a:schemeClr val="bg1"/>
                </a:solidFill>
                <a:latin typeface="Arial" pitchFamily="18"/>
              </a:rPr>
              <a:t>Premixes important here!!</a:t>
            </a:r>
          </a:p>
          <a:p>
            <a:pPr marL="0" lvl="1" indent="0">
              <a:spcBef>
                <a:spcPts val="558"/>
              </a:spcBef>
              <a:spcAft>
                <a:spcPts val="0"/>
              </a:spcAft>
              <a:buClr>
                <a:srgbClr val="FFFFFF"/>
              </a:buClr>
            </a:pPr>
            <a:r>
              <a:rPr lang="en-US" sz="2800" dirty="0">
                <a:solidFill>
                  <a:schemeClr val="bg1"/>
                </a:solidFill>
                <a:latin typeface="Arial" pitchFamily="18"/>
              </a:rPr>
              <a:t>Mixing very small amounts (5 </a:t>
            </a:r>
            <a:r>
              <a:rPr lang="en-US" sz="2800" dirty="0" err="1">
                <a:solidFill>
                  <a:schemeClr val="bg1"/>
                </a:solidFill>
                <a:latin typeface="Arial" pitchFamily="18"/>
              </a:rPr>
              <a:t>lbs</a:t>
            </a:r>
            <a:r>
              <a:rPr lang="en-US" sz="2800" dirty="0">
                <a:solidFill>
                  <a:schemeClr val="bg1"/>
                </a:solidFill>
                <a:latin typeface="Arial" pitchFamily="18"/>
              </a:rPr>
              <a:t>/ton)</a:t>
            </a:r>
          </a:p>
          <a:p>
            <a:pPr marL="0" lvl="1" indent="0">
              <a:spcBef>
                <a:spcPts val="558"/>
              </a:spcBef>
              <a:spcAft>
                <a:spcPts val="0"/>
              </a:spcAft>
              <a:buClr>
                <a:srgbClr val="FFFFFF"/>
              </a:buClr>
            </a:pPr>
            <a:r>
              <a:rPr lang="en-US" sz="2800" dirty="0">
                <a:solidFill>
                  <a:schemeClr val="bg1"/>
                </a:solidFill>
                <a:latin typeface="Arial" pitchFamily="18"/>
              </a:rPr>
              <a:t>Premix with SBM</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23266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name="Methods">
    <p:spTree>
      <p:nvGrpSpPr>
        <p:cNvPr id="1" name=""/>
        <p:cNvGrpSpPr/>
        <p:nvPr/>
      </p:nvGrpSpPr>
      <p:grpSpPr>
        <a:xfrm>
          <a:off x="0" y="0"/>
          <a:ext cx="0" cy="0"/>
          <a:chOff x="0" y="0"/>
          <a:chExt cx="0" cy="0"/>
        </a:xfrm>
      </p:grpSpPr>
      <p:pic>
        <p:nvPicPr>
          <p:cNvPr id="2" name="Picture 4"/>
          <p:cNvPicPr>
            <a:picLocks noChangeAspect="1"/>
          </p:cNvPicPr>
          <p:nvPr/>
        </p:nvPicPr>
        <p:blipFill>
          <a:blip r:embed="rId3">
            <a:lum/>
            <a:alphaModFix/>
          </a:blip>
          <a:srcRect/>
          <a:stretch>
            <a:fillRect/>
          </a:stretch>
        </p:blipFill>
        <p:spPr>
          <a:xfrm>
            <a:off x="0" y="306360"/>
            <a:ext cx="9143640" cy="6551280"/>
          </a:xfrm>
          <a:prstGeom prst="rect">
            <a:avLst/>
          </a:prstGeom>
          <a:noFill/>
          <a:ln>
            <a:noFill/>
          </a:ln>
        </p:spPr>
      </p:pic>
      <p:sp>
        <p:nvSpPr>
          <p:cNvPr id="3"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a:t>Methods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Terminology">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0"/>
            <a:ext cx="6805792" cy="4159095"/>
          </a:xfrm>
          <a:prstGeom prst="rect">
            <a:avLst/>
          </a:prstGeom>
        </p:spPr>
      </p:pic>
      <p:sp>
        <p:nvSpPr>
          <p:cNvPr id="2" name="Rectangle 3"/>
          <p:cNvSpPr txBox="1">
            <a:spLocks noGrp="1"/>
          </p:cNvSpPr>
          <p:nvPr>
            <p:ph type="title" idx="4294967295"/>
          </p:nvPr>
        </p:nvSpPr>
        <p:spPr>
          <a:xfrm>
            <a:off x="-457200" y="-7620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dirty="0"/>
              <a:t>Terminology</a:t>
            </a:r>
          </a:p>
        </p:txBody>
      </p:sp>
      <p:sp>
        <p:nvSpPr>
          <p:cNvPr id="3" name="Rectangle 4"/>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hangingPunct="1">
              <a:spcBef>
                <a:spcPts val="1199"/>
              </a:spcBef>
              <a:spcAft>
                <a:spcPts val="300"/>
              </a:spcAft>
              <a:buNone/>
            </a:pPr>
            <a:endParaRPr lang="en-US" sz="2800" i="0" dirty="0">
              <a:latin typeface="Arial" pitchFamily="18"/>
            </a:endParaRPr>
          </a:p>
          <a:p>
            <a:pPr marL="0" lvl="0" indent="0" hangingPunct="1">
              <a:spcBef>
                <a:spcPts val="1199"/>
              </a:spcBef>
              <a:spcAft>
                <a:spcPts val="300"/>
              </a:spcAft>
              <a:buNone/>
            </a:pPr>
            <a:endParaRPr lang="en-US" sz="2800" i="0" dirty="0">
              <a:latin typeface="Arial" pitchFamily="18"/>
            </a:endParaRPr>
          </a:p>
          <a:p>
            <a:pPr marL="0" lvl="0" indent="0" hangingPunct="1">
              <a:spcBef>
                <a:spcPts val="1199"/>
              </a:spcBef>
              <a:spcAft>
                <a:spcPts val="300"/>
              </a:spcAft>
              <a:buNone/>
            </a:pPr>
            <a:endParaRPr lang="en-US" sz="2800" i="0" dirty="0">
              <a:latin typeface="Arial" pitchFamily="18"/>
            </a:endParaRPr>
          </a:p>
          <a:p>
            <a:pPr marL="0" lvl="0" indent="0" hangingPunct="1">
              <a:spcBef>
                <a:spcPts val="1199"/>
              </a:spcBef>
              <a:spcAft>
                <a:spcPts val="300"/>
              </a:spcAft>
              <a:buNone/>
            </a:pPr>
            <a:endParaRPr lang="en-US" sz="2800" i="0" dirty="0">
              <a:latin typeface="Arial" pitchFamily="18"/>
            </a:endParaRPr>
          </a:p>
          <a:p>
            <a:pPr marL="0" lvl="0" indent="0" hangingPunct="1">
              <a:spcBef>
                <a:spcPts val="1199"/>
              </a:spcBef>
              <a:spcAft>
                <a:spcPts val="300"/>
              </a:spcAft>
              <a:buNone/>
            </a:pPr>
            <a:endParaRPr lang="en-US" sz="2800" i="0" dirty="0">
              <a:latin typeface="Arial" pitchFamily="18"/>
            </a:endParaRPr>
          </a:p>
        </p:txBody>
      </p:sp>
      <p:sp>
        <p:nvSpPr>
          <p:cNvPr id="5" name="Rectangle 5"/>
          <p:cNvSpPr/>
          <p:nvPr/>
        </p:nvSpPr>
        <p:spPr>
          <a:xfrm>
            <a:off x="152280" y="3276960"/>
            <a:ext cx="8229240" cy="1142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ctr" anchorCtr="0" compatLnSpc="0"/>
          <a:lstStyle/>
          <a:p>
            <a:pPr marL="0" marR="0" lvl="0" indent="0" algn="ctr" rtl="0" hangingPunct="1">
              <a:lnSpc>
                <a:spcPct val="100000"/>
              </a:lnSpc>
              <a:spcBef>
                <a:spcPts val="1199"/>
              </a:spcBef>
              <a:spcAft>
                <a:spcPts val="300"/>
              </a:spcAft>
              <a:buNone/>
              <a:tabLst/>
              <a:defRPr sz="1800"/>
            </a:pPr>
            <a:r>
              <a:rPr lang="en-US" sz="4400" b="1" i="0" u="none" strike="noStrike" kern="1200" spc="0" dirty="0">
                <a:ln>
                  <a:noFill/>
                </a:ln>
                <a:solidFill>
                  <a:srgbClr val="000000"/>
                </a:solidFill>
                <a:latin typeface="Arial" pitchFamily="18"/>
                <a:ea typeface="Microsoft YaHei" pitchFamily="2"/>
                <a:cs typeface="Mangal" pitchFamily="2"/>
              </a:rPr>
              <a:t>BOAR  adult intact male</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2519" y="4159095"/>
            <a:ext cx="2279606" cy="268371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192" y="4159094"/>
            <a:ext cx="2279607" cy="26837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Pet Pigs">
    <p:spTree>
      <p:nvGrpSpPr>
        <p:cNvPr id="1" name=""/>
        <p:cNvGrpSpPr/>
        <p:nvPr/>
      </p:nvGrpSpPr>
      <p:grpSpPr>
        <a:xfrm>
          <a:off x="0" y="0"/>
          <a:ext cx="0" cy="0"/>
          <a:chOff x="0" y="0"/>
          <a:chExt cx="0" cy="0"/>
        </a:xfrm>
      </p:grpSpPr>
      <p:pic>
        <p:nvPicPr>
          <p:cNvPr id="2" name="Picture 7"/>
          <p:cNvPicPr>
            <a:picLocks noChangeAspect="1"/>
          </p:cNvPicPr>
          <p:nvPr/>
        </p:nvPicPr>
        <p:blipFill>
          <a:blip r:embed="rId3">
            <a:lum/>
            <a:alphaModFix/>
          </a:blip>
          <a:srcRect/>
          <a:stretch>
            <a:fillRect/>
          </a:stretch>
        </p:blipFill>
        <p:spPr>
          <a:xfrm>
            <a:off x="0" y="146160"/>
            <a:ext cx="9143640" cy="6711480"/>
          </a:xfrm>
          <a:prstGeom prst="rect">
            <a:avLst/>
          </a:prstGeom>
          <a:noFill/>
          <a:ln>
            <a:noFill/>
          </a:ln>
        </p:spPr>
      </p:pic>
      <p:sp>
        <p:nvSpPr>
          <p:cNvPr id="3" name="Rectangle 2"/>
          <p:cNvSpPr txBox="1">
            <a:spLocks noGrp="1"/>
          </p:cNvSpPr>
          <p:nvPr>
            <p:ph type="title" idx="4294967295"/>
          </p:nvPr>
        </p:nvSpPr>
        <p:spPr>
          <a:xfrm>
            <a:off x="381000" y="45720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dirty="0">
                <a:solidFill>
                  <a:schemeClr val="bg1"/>
                </a:solidFill>
              </a:rPr>
              <a:t>Pet Pigs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Range Feeding">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dirty="0">
                <a:solidFill>
                  <a:schemeClr val="bg1"/>
                </a:solidFill>
              </a:rPr>
              <a:t>Range Feeding</a:t>
            </a:r>
          </a:p>
        </p:txBody>
      </p:sp>
      <p:pic>
        <p:nvPicPr>
          <p:cNvPr id="3" name="Picture 7"/>
          <p:cNvPicPr>
            <a:picLocks noChangeAspect="1"/>
          </p:cNvPicPr>
          <p:nvPr/>
        </p:nvPicPr>
        <p:blipFill>
          <a:blip r:embed="rId3">
            <a:lum/>
            <a:alphaModFix/>
          </a:blip>
          <a:srcRect/>
          <a:stretch>
            <a:fillRect/>
          </a:stretch>
        </p:blipFill>
        <p:spPr>
          <a:xfrm>
            <a:off x="609480" y="1219320"/>
            <a:ext cx="7924320" cy="5603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Video  Outdoor Pig Production">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dirty="0">
                <a:solidFill>
                  <a:schemeClr val="bg1"/>
                </a:solidFill>
              </a:rPr>
              <a:t>Video  Outdoor Pig Production</a:t>
            </a:r>
          </a:p>
        </p:txBody>
      </p:sp>
      <p:pic>
        <p:nvPicPr>
          <p:cNvPr id="3" name="Picture 7"/>
          <p:cNvPicPr>
            <a:picLocks noChangeAspect="1"/>
          </p:cNvPicPr>
          <p:nvPr/>
        </p:nvPicPr>
        <p:blipFill>
          <a:blip r:embed="rId3">
            <a:lum/>
            <a:alphaModFix/>
          </a:blip>
          <a:srcRect/>
          <a:stretch>
            <a:fillRect/>
          </a:stretch>
        </p:blipFill>
        <p:spPr>
          <a:xfrm>
            <a:off x="1628639" y="1781280"/>
            <a:ext cx="5886000" cy="41619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Rectangle 5"/>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endParaRPr lang="en-US" b="0"/>
          </a:p>
        </p:txBody>
      </p:sp>
      <p:pic>
        <p:nvPicPr>
          <p:cNvPr id="3" name="Picture 4"/>
          <p:cNvPicPr>
            <a:picLocks noChangeAspect="1"/>
          </p:cNvPicPr>
          <p:nvPr/>
        </p:nvPicPr>
        <p:blipFill>
          <a:blip r:embed="rId3">
            <a:lum/>
            <a:alphaModFix/>
          </a:blip>
          <a:srcRect/>
          <a:stretch>
            <a:fillRect/>
          </a:stretch>
        </p:blipFill>
        <p:spPr>
          <a:xfrm>
            <a:off x="0" y="228600"/>
            <a:ext cx="9143640" cy="6148080"/>
          </a:xfrm>
          <a:prstGeom prst="rect">
            <a:avLst/>
          </a:prstGeom>
          <a:noFill/>
          <a:ln>
            <a:noFill/>
          </a:ln>
        </p:spPr>
      </p:pic>
      <p:sp>
        <p:nvSpPr>
          <p:cNvPr id="4" name="Rectangle 7"/>
          <p:cNvSpPr/>
          <p:nvPr/>
        </p:nvSpPr>
        <p:spPr>
          <a:xfrm>
            <a:off x="609480" y="426960"/>
            <a:ext cx="8229240" cy="1142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ctr" anchorCtr="0" compatLnSpc="0"/>
          <a:lstStyle/>
          <a:p>
            <a:pPr marL="0" marR="0" lvl="0" indent="0" algn="ctr" rtl="0" hangingPunct="1">
              <a:lnSpc>
                <a:spcPct val="100000"/>
              </a:lnSpc>
              <a:spcBef>
                <a:spcPts val="1199"/>
              </a:spcBef>
              <a:spcAft>
                <a:spcPts val="300"/>
              </a:spcAft>
              <a:buNone/>
              <a:tabLst/>
              <a:defRPr sz="1800"/>
            </a:pPr>
            <a:r>
              <a:rPr lang="en-US" sz="4400" b="1" i="0" u="none" strike="noStrike" kern="1200" spc="0">
                <a:ln>
                  <a:noFill/>
                </a:ln>
                <a:solidFill>
                  <a:srgbClr val="000000"/>
                </a:solidFill>
                <a:latin typeface="Arial" pitchFamily="18"/>
                <a:ea typeface="Microsoft YaHei" pitchFamily="2"/>
                <a:cs typeface="Mangal" pitchFamily="2"/>
              </a:rPr>
              <a:t>Confinement Feeding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name="Confinement Feeding">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dirty="0">
                <a:solidFill>
                  <a:schemeClr val="bg1"/>
                </a:solidFill>
              </a:rPr>
              <a:t>Confinement Feeding</a:t>
            </a:r>
          </a:p>
        </p:txBody>
      </p:sp>
      <p:pic>
        <p:nvPicPr>
          <p:cNvPr id="3" name="Picture 7"/>
          <p:cNvPicPr>
            <a:picLocks noChangeAspect="1"/>
          </p:cNvPicPr>
          <p:nvPr/>
        </p:nvPicPr>
        <p:blipFill>
          <a:blip r:embed="rId3">
            <a:lum/>
            <a:alphaModFix/>
          </a:blip>
          <a:srcRect/>
          <a:stretch>
            <a:fillRect/>
          </a:stretch>
        </p:blipFill>
        <p:spPr>
          <a:xfrm>
            <a:off x="685799" y="1450800"/>
            <a:ext cx="7924320" cy="540684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457200" y="2286000"/>
            <a:ext cx="8229240" cy="18284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Swine Nutrition through the Lifecycle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Rectangle 2"/>
          <p:cNvSpPr/>
          <p:nvPr/>
        </p:nvSpPr>
        <p:spPr>
          <a:xfrm>
            <a:off x="457200" y="2438280"/>
            <a:ext cx="8229240" cy="1142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0">
              <a:lnSpc>
                <a:spcPct val="100000"/>
              </a:lnSpc>
              <a:spcBef>
                <a:spcPts val="1199"/>
              </a:spcBef>
              <a:spcAft>
                <a:spcPts val="300"/>
              </a:spcAft>
              <a:buNone/>
              <a:tabLst/>
              <a:defRPr sz="1800"/>
            </a:pPr>
            <a:r>
              <a:rPr lang="en-US" sz="4400" b="1" i="0" u="none" strike="noStrike" kern="1200" spc="0" dirty="0">
                <a:ln>
                  <a:noFill/>
                </a:ln>
                <a:solidFill>
                  <a:schemeClr val="bg1"/>
                </a:solidFill>
                <a:latin typeface="Arial" pitchFamily="18"/>
                <a:ea typeface="Microsoft YaHei" pitchFamily="2"/>
                <a:cs typeface="Mangal" pitchFamily="2"/>
              </a:rPr>
              <a:t>Feeding Nursery Pigs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600200"/>
            <a:ext cx="6934200" cy="787652"/>
          </a:xfrm>
          <a:prstGeom prst="rect">
            <a:avLst/>
          </a:prstGeom>
        </p:spPr>
        <p:txBody>
          <a:bodyPr wrap="square">
            <a:spAutoFit/>
          </a:bodyPr>
          <a:lstStyle/>
          <a:p>
            <a:pPr marL="342900" marR="0" lvl="0" indent="-342900">
              <a:lnSpc>
                <a:spcPct val="107000"/>
              </a:lnSpc>
              <a:spcBef>
                <a:spcPts val="0"/>
              </a:spcBef>
              <a:spcAft>
                <a:spcPts val="800"/>
              </a:spcAft>
              <a:buFont typeface="+mj-lt"/>
              <a:buAutoNum type="arabicPeriod"/>
              <a:tabLst>
                <a:tab pos="457200" algn="l"/>
              </a:tabLst>
            </a:pP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Make sure that the feed meets the nutritional requirements of the pig</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Assure that the feed is highly palatable and digestible</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219200" y="2819400"/>
            <a:ext cx="6781800" cy="2269467"/>
          </a:xfrm>
          <a:prstGeom prst="rect">
            <a:avLst/>
          </a:prstGeom>
        </p:spPr>
        <p:txBody>
          <a:bodyPr wrap="square">
            <a:spAutoFit/>
          </a:bodyPr>
          <a:lstStyle/>
          <a:p>
            <a:pPr marR="0" lvl="0">
              <a:lnSpc>
                <a:spcPct val="107000"/>
              </a:lnSpc>
              <a:spcBef>
                <a:spcPts val="0"/>
              </a:spcBef>
              <a:spcAft>
                <a:spcPts val="800"/>
              </a:spcAft>
              <a:tabLst>
                <a:tab pos="457200" algn="l"/>
              </a:tabLst>
            </a:pPr>
            <a:r>
              <a:rPr lang="en-US"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3.	The </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piglet diets should contain bioactive components, such as </a:t>
            </a:r>
            <a:r>
              <a:rPr lang="en-US"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lactoferrin</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u="sng"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mannan</a:t>
            </a:r>
            <a:r>
              <a:rPr lang="en-US" u="sng"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-oligosaccharide</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(MOS), nucleotides and </a:t>
            </a:r>
            <a:r>
              <a:rPr lang="en-US"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immunoglobulins</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tabLst>
                <a:tab pos="457200" algn="l"/>
              </a:tabLst>
            </a:pPr>
            <a:r>
              <a:rPr lang="en-US"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4.	The </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feed needs to contain high quality ingredients that ensure the </a:t>
            </a:r>
            <a:r>
              <a:rPr lang="en-US"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piglets </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have a good appetite, offer enhanced nutrient digestion and </a:t>
            </a:r>
            <a:r>
              <a:rPr lang="en-US"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absorption</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promote optimal gut health and integrity, and promote </a:t>
            </a:r>
            <a:r>
              <a:rPr lang="en-US"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optimal </a:t>
            </a:r>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performance and economic return.</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1219200" y="533400"/>
            <a:ext cx="7010400" cy="584775"/>
          </a:xfrm>
          <a:prstGeom prst="rect">
            <a:avLst/>
          </a:prstGeom>
          <a:noFill/>
        </p:spPr>
        <p:txBody>
          <a:bodyPr wrap="square" rtlCol="0">
            <a:spAutoFit/>
          </a:bodyPr>
          <a:lstStyle/>
          <a:p>
            <a:r>
              <a:rPr lang="en-US" sz="3200" dirty="0" smtClean="0">
                <a:solidFill>
                  <a:schemeClr val="bg1"/>
                </a:solidFill>
              </a:rPr>
              <a:t>Requirements for piglet starter rations</a:t>
            </a:r>
            <a:endParaRPr lang="en-US" sz="3200" dirty="0">
              <a:solidFill>
                <a:schemeClr val="bg1"/>
              </a:solidFill>
            </a:endParaRPr>
          </a:p>
        </p:txBody>
      </p:sp>
    </p:spTree>
    <p:extLst>
      <p:ext uri="{BB962C8B-B14F-4D97-AF65-F5344CB8AC3E}">
        <p14:creationId xmlns:p14="http://schemas.microsoft.com/office/powerpoint/2010/main" val="3596232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2" name="Rectangle 2"/>
          <p:cNvSpPr/>
          <p:nvPr/>
        </p:nvSpPr>
        <p:spPr>
          <a:xfrm>
            <a:off x="457200" y="2438280"/>
            <a:ext cx="8229240" cy="1142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0">
              <a:lnSpc>
                <a:spcPct val="100000"/>
              </a:lnSpc>
              <a:spcBef>
                <a:spcPts val="1199"/>
              </a:spcBef>
              <a:spcAft>
                <a:spcPts val="300"/>
              </a:spcAft>
              <a:buNone/>
              <a:tabLst/>
              <a:defRPr sz="1800"/>
            </a:pPr>
            <a:r>
              <a:rPr lang="en-US" sz="4400" b="1" i="0" u="none" strike="noStrike" kern="1200" spc="0" dirty="0">
                <a:ln>
                  <a:noFill/>
                </a:ln>
                <a:solidFill>
                  <a:schemeClr val="bg1"/>
                </a:solidFill>
                <a:latin typeface="Arial" pitchFamily="18"/>
                <a:ea typeface="Microsoft YaHei" pitchFamily="2"/>
                <a:cs typeface="Mangal" pitchFamily="2"/>
              </a:rPr>
              <a:t>Feeding the Weaned Pig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name="Factors affecting Nutrient Requirements">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4000" dirty="0">
                <a:solidFill>
                  <a:schemeClr val="bg1"/>
                </a:solidFill>
              </a:rPr>
              <a:t>Factors affecting Nutrient Requirements</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spcBef>
                <a:spcPts val="1199"/>
              </a:spcBef>
              <a:spcAft>
                <a:spcPts val="300"/>
              </a:spcAft>
              <a:buClr>
                <a:srgbClr val="FFFFFF"/>
              </a:buClr>
              <a:buChar char="•"/>
            </a:pPr>
            <a:r>
              <a:rPr lang="en-US" dirty="0">
                <a:solidFill>
                  <a:schemeClr val="bg1"/>
                </a:solidFill>
                <a:latin typeface="Arial" pitchFamily="18"/>
              </a:rPr>
              <a:t>Weaning Age:</a:t>
            </a:r>
          </a:p>
          <a:p>
            <a:pPr marL="0" lvl="1" indent="0">
              <a:spcBef>
                <a:spcPts val="558"/>
              </a:spcBef>
              <a:spcAft>
                <a:spcPts val="0"/>
              </a:spcAft>
              <a:buClr>
                <a:srgbClr val="FFFFFF"/>
              </a:buClr>
            </a:pPr>
            <a:r>
              <a:rPr lang="en-US" sz="2800" dirty="0">
                <a:solidFill>
                  <a:schemeClr val="bg1"/>
                </a:solidFill>
                <a:latin typeface="Arial" pitchFamily="18"/>
              </a:rPr>
              <a:t>Earlier pigs are weaned, greater need for complex diet to minimize post weaning lag</a:t>
            </a:r>
          </a:p>
          <a:p>
            <a:pPr marL="0" lvl="0" indent="0">
              <a:spcBef>
                <a:spcPts val="1199"/>
              </a:spcBef>
              <a:spcAft>
                <a:spcPts val="300"/>
              </a:spcAft>
              <a:buClr>
                <a:srgbClr val="FFFFFF"/>
              </a:buClr>
              <a:buChar char="•"/>
            </a:pPr>
            <a:r>
              <a:rPr lang="en-US" dirty="0">
                <a:solidFill>
                  <a:schemeClr val="bg1"/>
                </a:solidFill>
                <a:latin typeface="Arial" pitchFamily="18"/>
              </a:rPr>
              <a:t>Antigen Exposure:</a:t>
            </a:r>
          </a:p>
          <a:p>
            <a:pPr marL="0" lvl="1" indent="0">
              <a:spcBef>
                <a:spcPts val="558"/>
              </a:spcBef>
              <a:spcAft>
                <a:spcPts val="0"/>
              </a:spcAft>
              <a:buClr>
                <a:srgbClr val="FFFFFF"/>
              </a:buClr>
            </a:pPr>
            <a:r>
              <a:rPr lang="en-US" sz="2800" dirty="0" smtClean="0">
                <a:solidFill>
                  <a:schemeClr val="bg1"/>
                </a:solidFill>
                <a:latin typeface="Arial" pitchFamily="18"/>
              </a:rPr>
              <a:t>SEW(segregated early weaning)-21</a:t>
            </a:r>
            <a:r>
              <a:rPr lang="en-US" sz="2800" dirty="0">
                <a:solidFill>
                  <a:schemeClr val="bg1"/>
                </a:solidFill>
                <a:latin typeface="Arial" pitchFamily="18"/>
              </a:rPr>
              <a:t>% improvement in gain (due to reduced pathogens)</a:t>
            </a:r>
          </a:p>
          <a:p>
            <a:pPr marL="0" lvl="1" indent="0">
              <a:spcBef>
                <a:spcPts val="558"/>
              </a:spcBef>
              <a:spcAft>
                <a:spcPts val="0"/>
              </a:spcAft>
              <a:buClr>
                <a:srgbClr val="FFFFFF"/>
              </a:buClr>
            </a:pPr>
            <a:r>
              <a:rPr lang="en-US" sz="2800" dirty="0">
                <a:solidFill>
                  <a:schemeClr val="bg1"/>
                </a:solidFill>
                <a:latin typeface="Arial" pitchFamily="18"/>
              </a:rPr>
              <a:t>Effect lasts-19% improvement in gain up to 56 d of age</a:t>
            </a:r>
          </a:p>
          <a:p>
            <a:pPr marL="0" lvl="0" indent="0">
              <a:buNone/>
            </a:pPr>
            <a:endParaRPr lang="en-US" sz="2800" b="0" i="0" dirty="0">
              <a:latin typeface="Arial"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Terminology">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 y="0"/>
            <a:ext cx="9144000" cy="6858000"/>
          </a:xfrm>
          <a:prstGeom prst="rect">
            <a:avLst/>
          </a:prstGeom>
        </p:spPr>
      </p:pic>
      <p:sp>
        <p:nvSpPr>
          <p:cNvPr id="3" name="Rectangle 2"/>
          <p:cNvSpPr txBox="1">
            <a:spLocks noGrp="1"/>
          </p:cNvSpPr>
          <p:nvPr>
            <p:ph type="title" idx="4294967295"/>
          </p:nvPr>
        </p:nvSpPr>
        <p:spPr>
          <a:xfrm>
            <a:off x="457200" y="22860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dirty="0">
                <a:solidFill>
                  <a:srgbClr val="FFFF00"/>
                </a:solidFill>
              </a:rPr>
              <a:t>Terminology</a:t>
            </a:r>
          </a:p>
        </p:txBody>
      </p:sp>
      <p:sp>
        <p:nvSpPr>
          <p:cNvPr id="4"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hangingPunct="1">
              <a:spcBef>
                <a:spcPts val="1199"/>
              </a:spcBef>
              <a:spcAft>
                <a:spcPts val="300"/>
              </a:spcAft>
              <a:buNone/>
            </a:pPr>
            <a:endParaRPr lang="en-US" sz="2800" i="0" dirty="0">
              <a:latin typeface="Arial" pitchFamily="18"/>
            </a:endParaRPr>
          </a:p>
          <a:p>
            <a:pPr marL="0" lvl="0" indent="0" hangingPunct="1">
              <a:spcBef>
                <a:spcPts val="1199"/>
              </a:spcBef>
              <a:spcAft>
                <a:spcPts val="300"/>
              </a:spcAft>
              <a:buNone/>
            </a:pPr>
            <a:endParaRPr lang="en-US" sz="2800" i="0" dirty="0">
              <a:latin typeface="Arial" pitchFamily="18"/>
            </a:endParaRPr>
          </a:p>
          <a:p>
            <a:pPr marL="0" lvl="0" indent="0" hangingPunct="1">
              <a:spcBef>
                <a:spcPts val="1199"/>
              </a:spcBef>
              <a:spcAft>
                <a:spcPts val="300"/>
              </a:spcAft>
              <a:buNone/>
            </a:pPr>
            <a:endParaRPr lang="en-US" sz="2800" i="0" dirty="0">
              <a:latin typeface="Arial" pitchFamily="18"/>
            </a:endParaRPr>
          </a:p>
          <a:p>
            <a:pPr marL="0" lvl="0" indent="0" hangingPunct="1">
              <a:spcBef>
                <a:spcPts val="1199"/>
              </a:spcBef>
              <a:spcAft>
                <a:spcPts val="300"/>
              </a:spcAft>
              <a:buNone/>
            </a:pPr>
            <a:endParaRPr lang="en-US" sz="2800" i="0" dirty="0">
              <a:latin typeface="Arial" pitchFamily="18"/>
            </a:endParaRPr>
          </a:p>
          <a:p>
            <a:pPr marL="0" lvl="0" indent="0" hangingPunct="1">
              <a:spcBef>
                <a:spcPts val="1199"/>
              </a:spcBef>
              <a:spcAft>
                <a:spcPts val="300"/>
              </a:spcAft>
              <a:buNone/>
            </a:pPr>
            <a:endParaRPr lang="en-US" sz="2800" i="0" dirty="0">
              <a:latin typeface="Arial" pitchFamily="18"/>
            </a:endParaRPr>
          </a:p>
        </p:txBody>
      </p:sp>
      <p:sp>
        <p:nvSpPr>
          <p:cNvPr id="5" name="Rectangle 6"/>
          <p:cNvSpPr/>
          <p:nvPr/>
        </p:nvSpPr>
        <p:spPr>
          <a:xfrm>
            <a:off x="457200" y="5943960"/>
            <a:ext cx="8229240" cy="1142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ctr" anchorCtr="0" compatLnSpc="0"/>
          <a:lstStyle/>
          <a:p>
            <a:pPr marL="0" marR="0" lvl="0" indent="0" algn="ctr" rtl="0" hangingPunct="1">
              <a:lnSpc>
                <a:spcPct val="100000"/>
              </a:lnSpc>
              <a:spcBef>
                <a:spcPts val="1199"/>
              </a:spcBef>
              <a:spcAft>
                <a:spcPts val="300"/>
              </a:spcAft>
              <a:buNone/>
              <a:tabLst/>
              <a:defRPr sz="1800"/>
            </a:pPr>
            <a:r>
              <a:rPr lang="en-US" sz="4400" b="1" i="0" u="none" strike="noStrike" kern="1200" spc="0" dirty="0">
                <a:ln>
                  <a:noFill/>
                </a:ln>
                <a:solidFill>
                  <a:schemeClr val="bg1"/>
                </a:solidFill>
                <a:latin typeface="Arial" pitchFamily="18"/>
                <a:ea typeface="Microsoft YaHei" pitchFamily="2"/>
                <a:cs typeface="Mangal" pitchFamily="2"/>
              </a:rPr>
              <a:t>SOW  adult intact female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name="Factors affecting Nutrient Requirements">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4000" dirty="0">
                <a:solidFill>
                  <a:schemeClr val="bg1"/>
                </a:solidFill>
              </a:rPr>
              <a:t>Factors affecting Nutrient Requirements</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spcBef>
                <a:spcPts val="1199"/>
              </a:spcBef>
              <a:spcAft>
                <a:spcPts val="300"/>
              </a:spcAft>
              <a:buClr>
                <a:srgbClr val="FFFFFF"/>
              </a:buClr>
              <a:buChar char="•"/>
            </a:pPr>
            <a:r>
              <a:rPr lang="en-US" dirty="0">
                <a:solidFill>
                  <a:schemeClr val="bg1"/>
                </a:solidFill>
                <a:latin typeface="Arial" pitchFamily="18"/>
              </a:rPr>
              <a:t>Sex and Genotype:</a:t>
            </a:r>
          </a:p>
          <a:p>
            <a:pPr marL="0" lvl="1" indent="0">
              <a:spcBef>
                <a:spcPts val="558"/>
              </a:spcBef>
              <a:spcAft>
                <a:spcPts val="0"/>
              </a:spcAft>
              <a:buClr>
                <a:srgbClr val="FFFFFF"/>
              </a:buClr>
            </a:pPr>
            <a:r>
              <a:rPr lang="en-US" sz="2800" dirty="0">
                <a:solidFill>
                  <a:schemeClr val="bg1"/>
                </a:solidFill>
                <a:latin typeface="Arial" pitchFamily="18"/>
              </a:rPr>
              <a:t>Gilts have greater growth rate even in nursery</a:t>
            </a:r>
          </a:p>
          <a:p>
            <a:pPr marL="0" lvl="2" indent="0">
              <a:spcBef>
                <a:spcPts val="479"/>
              </a:spcBef>
              <a:spcAft>
                <a:spcPts val="0"/>
              </a:spcAft>
              <a:buClr>
                <a:srgbClr val="FFFFFF"/>
              </a:buClr>
              <a:buChar char="•"/>
            </a:pPr>
            <a:r>
              <a:rPr lang="en-US" sz="2400" dirty="0">
                <a:solidFill>
                  <a:schemeClr val="bg1"/>
                </a:solidFill>
                <a:latin typeface="Arial" pitchFamily="18"/>
              </a:rPr>
              <a:t>Gain approx. 5% faster than barrows</a:t>
            </a:r>
          </a:p>
          <a:p>
            <a:pPr marL="0" lvl="2" indent="0">
              <a:spcBef>
                <a:spcPts val="479"/>
              </a:spcBef>
              <a:spcAft>
                <a:spcPts val="0"/>
              </a:spcAft>
              <a:buClr>
                <a:srgbClr val="FFFFFF"/>
              </a:buClr>
              <a:buChar char="•"/>
            </a:pPr>
            <a:r>
              <a:rPr lang="en-US" sz="2400" dirty="0">
                <a:solidFill>
                  <a:schemeClr val="bg1"/>
                </a:solidFill>
                <a:latin typeface="Arial" pitchFamily="18"/>
              </a:rPr>
              <a:t>No separate NRC requirements at this age</a:t>
            </a:r>
          </a:p>
          <a:p>
            <a:pPr marL="0" lvl="1" indent="0">
              <a:spcBef>
                <a:spcPts val="558"/>
              </a:spcBef>
              <a:spcAft>
                <a:spcPts val="0"/>
              </a:spcAft>
              <a:buClr>
                <a:srgbClr val="FFFFFF"/>
              </a:buClr>
            </a:pPr>
            <a:r>
              <a:rPr lang="en-US" sz="2800" dirty="0">
                <a:solidFill>
                  <a:schemeClr val="bg1"/>
                </a:solidFill>
                <a:latin typeface="Arial" pitchFamily="18"/>
              </a:rPr>
              <a:t>Increased lean growth potential</a:t>
            </a:r>
          </a:p>
          <a:p>
            <a:pPr marL="0" lvl="2" indent="0">
              <a:spcBef>
                <a:spcPts val="479"/>
              </a:spcBef>
              <a:spcAft>
                <a:spcPts val="0"/>
              </a:spcAft>
              <a:buClr>
                <a:srgbClr val="FFFFFF"/>
              </a:buClr>
              <a:buChar char="•"/>
            </a:pPr>
            <a:r>
              <a:rPr lang="en-US" sz="2400" dirty="0">
                <a:solidFill>
                  <a:schemeClr val="bg1"/>
                </a:solidFill>
                <a:latin typeface="Arial" pitchFamily="18"/>
              </a:rPr>
              <a:t>Higher lysine, P, and B vitamin requirement when compared to NRC recommendations (</a:t>
            </a:r>
            <a:r>
              <a:rPr lang="en-US" sz="2400" dirty="0" err="1">
                <a:solidFill>
                  <a:schemeClr val="bg1"/>
                </a:solidFill>
                <a:latin typeface="Arial" pitchFamily="18"/>
              </a:rPr>
              <a:t>Stahly</a:t>
            </a:r>
            <a:r>
              <a:rPr lang="en-US" sz="2400" dirty="0">
                <a:solidFill>
                  <a:schemeClr val="bg1"/>
                </a:solidFill>
                <a:latin typeface="Arial" pitchFamily="18"/>
              </a:rPr>
              <a:t> et al, Iowa State)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name="Feeding the Weaned Pig">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Feeding the Weaned Pig</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spcBef>
                <a:spcPts val="1199"/>
              </a:spcBef>
              <a:spcAft>
                <a:spcPts val="300"/>
              </a:spcAft>
              <a:buClr>
                <a:srgbClr val="FFFFFF"/>
              </a:buClr>
              <a:buChar char="•"/>
            </a:pPr>
            <a:r>
              <a:rPr lang="en-US" dirty="0">
                <a:solidFill>
                  <a:schemeClr val="bg1"/>
                </a:solidFill>
                <a:latin typeface="Arial" pitchFamily="18"/>
              </a:rPr>
              <a:t>Phase feeding</a:t>
            </a:r>
          </a:p>
          <a:p>
            <a:pPr marL="0" lvl="1" indent="0">
              <a:spcBef>
                <a:spcPts val="558"/>
              </a:spcBef>
              <a:spcAft>
                <a:spcPts val="0"/>
              </a:spcAft>
              <a:buClr>
                <a:srgbClr val="FFFFFF"/>
              </a:buClr>
            </a:pPr>
            <a:r>
              <a:rPr lang="en-US" sz="2800" dirty="0">
                <a:solidFill>
                  <a:schemeClr val="bg1"/>
                </a:solidFill>
                <a:latin typeface="Arial" pitchFamily="18"/>
              </a:rPr>
              <a:t>change from requiring energy dense, highly palatable and digestible diet to simple SBM-grain diet by 3-4 weeks post weaning</a:t>
            </a:r>
          </a:p>
          <a:p>
            <a:pPr marL="0" lvl="1" indent="0">
              <a:spcBef>
                <a:spcPts val="558"/>
              </a:spcBef>
              <a:spcAft>
                <a:spcPts val="0"/>
              </a:spcAft>
              <a:buClr>
                <a:srgbClr val="FFFFFF"/>
              </a:buClr>
            </a:pPr>
            <a:r>
              <a:rPr lang="en-US" sz="2800" dirty="0">
                <a:solidFill>
                  <a:schemeClr val="bg1"/>
                </a:solidFill>
                <a:latin typeface="Arial" pitchFamily="18"/>
              </a:rPr>
              <a:t>Initial complex diet EXPENSIVE</a:t>
            </a:r>
          </a:p>
          <a:p>
            <a:pPr marL="0" lvl="2" indent="0">
              <a:spcBef>
                <a:spcPts val="479"/>
              </a:spcBef>
              <a:spcAft>
                <a:spcPts val="0"/>
              </a:spcAft>
              <a:buClr>
                <a:srgbClr val="FFFFFF"/>
              </a:buClr>
              <a:buChar char="•"/>
            </a:pPr>
            <a:r>
              <a:rPr lang="en-US" sz="2400" dirty="0">
                <a:solidFill>
                  <a:schemeClr val="bg1"/>
                </a:solidFill>
                <a:latin typeface="Arial" pitchFamily="18"/>
              </a:rPr>
              <a:t>Eat so little for short period of time, so does not impact overall cost of production</a:t>
            </a:r>
          </a:p>
          <a:p>
            <a:pPr marL="0" lvl="0" indent="0">
              <a:buNone/>
            </a:pPr>
            <a:endParaRPr lang="en-US" sz="2800" b="0" i="0" dirty="0">
              <a:latin typeface="Arial"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name="Phase Feeding">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dirty="0">
                <a:solidFill>
                  <a:schemeClr val="bg1"/>
                </a:solidFill>
              </a:rPr>
              <a:t>Phase Feeding</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hangingPunct="1">
              <a:spcBef>
                <a:spcPts val="1199"/>
              </a:spcBef>
              <a:spcAft>
                <a:spcPts val="300"/>
              </a:spcAft>
              <a:buClr>
                <a:srgbClr val="FFFFFF"/>
              </a:buClr>
              <a:buChar char="•"/>
            </a:pPr>
            <a:r>
              <a:rPr lang="en-US" dirty="0">
                <a:solidFill>
                  <a:schemeClr val="bg1"/>
                </a:solidFill>
                <a:latin typeface="Arial" pitchFamily="18"/>
              </a:rPr>
              <a:t>Adjusting the ration several times over the grower-finisher period as the nutritional needs of the hog change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name="Phase Feeding">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dirty="0">
                <a:solidFill>
                  <a:schemeClr val="bg1"/>
                </a:solidFill>
              </a:rPr>
              <a:t>Phase Feeding</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hangingPunct="1">
              <a:spcBef>
                <a:spcPts val="1199"/>
              </a:spcBef>
              <a:spcAft>
                <a:spcPts val="300"/>
              </a:spcAft>
              <a:buClr>
                <a:srgbClr val="FFFFFF"/>
              </a:buClr>
              <a:buChar char="•"/>
            </a:pPr>
            <a:r>
              <a:rPr lang="en-US" dirty="0">
                <a:solidFill>
                  <a:schemeClr val="bg1"/>
                </a:solidFill>
                <a:latin typeface="Arial" pitchFamily="18"/>
              </a:rPr>
              <a:t>Starter Rations—focus on the rapid changes in the pig’s digestive system</a:t>
            </a:r>
          </a:p>
          <a:p>
            <a:pPr marL="0" lvl="0" indent="0" hangingPunct="1">
              <a:spcBef>
                <a:spcPts val="1199"/>
              </a:spcBef>
              <a:spcAft>
                <a:spcPts val="300"/>
              </a:spcAft>
              <a:buClr>
                <a:srgbClr val="FFFFFF"/>
              </a:buClr>
              <a:buChar char="•"/>
            </a:pPr>
            <a:r>
              <a:rPr lang="en-US" dirty="0">
                <a:solidFill>
                  <a:schemeClr val="bg1"/>
                </a:solidFill>
                <a:latin typeface="Arial" pitchFamily="18"/>
              </a:rPr>
              <a:t>Starter rations are the most expensive rations because of the ingredients used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name="page32">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0" y="533520"/>
            <a:ext cx="9177119" cy="579095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name="page33">
    <p:spTree>
      <p:nvGrpSpPr>
        <p:cNvPr id="1" name=""/>
        <p:cNvGrpSpPr/>
        <p:nvPr/>
      </p:nvGrpSpPr>
      <p:grpSpPr>
        <a:xfrm>
          <a:off x="0" y="0"/>
          <a:ext cx="0" cy="0"/>
          <a:chOff x="0" y="0"/>
          <a:chExt cx="0" cy="0"/>
        </a:xfrm>
      </p:grpSpPr>
      <p:sp>
        <p:nvSpPr>
          <p:cNvPr id="2" name="TextBox 1"/>
          <p:cNvSpPr/>
          <p:nvPr/>
        </p:nvSpPr>
        <p:spPr>
          <a:xfrm>
            <a:off x="990719" y="0"/>
            <a:ext cx="7543440" cy="1309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en-US" sz="4000" b="0" i="0" u="none" strike="noStrike" kern="1200" spc="0" dirty="0">
                <a:ln>
                  <a:noFill/>
                </a:ln>
                <a:solidFill>
                  <a:schemeClr val="bg1"/>
                </a:solidFill>
                <a:latin typeface="Times New Roman" pitchFamily="18"/>
                <a:ea typeface="Microsoft YaHei" pitchFamily="2"/>
                <a:cs typeface="Times New Roman" pitchFamily="18"/>
              </a:rPr>
              <a:t>Factors that can limit the potential of the early weaned pig</a:t>
            </a:r>
          </a:p>
        </p:txBody>
      </p:sp>
      <p:sp>
        <p:nvSpPr>
          <p:cNvPr id="3" name="TextBox 2"/>
          <p:cNvSpPr/>
          <p:nvPr/>
        </p:nvSpPr>
        <p:spPr>
          <a:xfrm>
            <a:off x="426960" y="1828800"/>
            <a:ext cx="8424720" cy="1552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457200" marR="0" lvl="1" indent="0" algn="l" rtl="0" hangingPunct="1">
              <a:lnSpc>
                <a:spcPct val="100000"/>
              </a:lnSpc>
              <a:spcBef>
                <a:spcPts val="0"/>
              </a:spcBef>
              <a:spcAft>
                <a:spcPts val="0"/>
              </a:spcAft>
              <a:buClr>
                <a:srgbClr val="FFFFFF"/>
              </a:buClr>
              <a:buSzPct val="45000"/>
              <a:buFont typeface="Arial" pitchFamily="32"/>
              <a:buChar char="•"/>
              <a:tabLst/>
              <a:defRPr sz="1800"/>
            </a:pPr>
            <a:r>
              <a:rPr lang="en-US" sz="3200" b="0" i="0" u="none" strike="noStrike" kern="1200" spc="0" dirty="0">
                <a:ln>
                  <a:noFill/>
                </a:ln>
                <a:solidFill>
                  <a:schemeClr val="bg1"/>
                </a:solidFill>
                <a:latin typeface="Arial" pitchFamily="18"/>
                <a:ea typeface="Microsoft YaHei" pitchFamily="2"/>
                <a:cs typeface="Mangal" pitchFamily="2"/>
              </a:rPr>
              <a:t>Genetics</a:t>
            </a:r>
          </a:p>
          <a:p>
            <a:pPr marL="457200" marR="0" lvl="1" indent="0" algn="l" rtl="0" hangingPunct="1">
              <a:lnSpc>
                <a:spcPct val="100000"/>
              </a:lnSpc>
              <a:spcBef>
                <a:spcPts val="0"/>
              </a:spcBef>
              <a:spcAft>
                <a:spcPts val="0"/>
              </a:spcAft>
              <a:buClr>
                <a:srgbClr val="FFFFFF"/>
              </a:buClr>
              <a:buSzPct val="45000"/>
              <a:buFont typeface="Arial" pitchFamily="32"/>
              <a:buChar char="•"/>
              <a:tabLst/>
              <a:defRPr sz="1800"/>
            </a:pPr>
            <a:r>
              <a:rPr lang="en-US" sz="3200" b="0" i="0" u="none" strike="noStrike" kern="1200" spc="0" dirty="0">
                <a:ln>
                  <a:noFill/>
                </a:ln>
                <a:solidFill>
                  <a:schemeClr val="bg1"/>
                </a:solidFill>
                <a:latin typeface="Arial" pitchFamily="18"/>
                <a:ea typeface="Microsoft YaHei" pitchFamily="2"/>
                <a:cs typeface="Mangal" pitchFamily="2"/>
              </a:rPr>
              <a:t>Health</a:t>
            </a:r>
          </a:p>
          <a:p>
            <a:pPr marL="457200" marR="0" lvl="1" indent="0" algn="l" rtl="0" hangingPunct="1">
              <a:lnSpc>
                <a:spcPct val="100000"/>
              </a:lnSpc>
              <a:spcBef>
                <a:spcPts val="0"/>
              </a:spcBef>
              <a:spcAft>
                <a:spcPts val="0"/>
              </a:spcAft>
              <a:buClr>
                <a:srgbClr val="FFFFFF"/>
              </a:buClr>
              <a:buSzPct val="45000"/>
              <a:buFont typeface="Arial" pitchFamily="32"/>
              <a:buChar char="•"/>
              <a:tabLst/>
              <a:defRPr sz="1800"/>
            </a:pPr>
            <a:r>
              <a:rPr lang="en-US" sz="3200" b="0" i="0" u="none" strike="noStrike" kern="1200" spc="0" dirty="0">
                <a:ln>
                  <a:noFill/>
                </a:ln>
                <a:solidFill>
                  <a:schemeClr val="bg1"/>
                </a:solidFill>
                <a:latin typeface="Arial" pitchFamily="18"/>
                <a:ea typeface="Microsoft YaHei" pitchFamily="2"/>
                <a:cs typeface="Mangal" pitchFamily="2"/>
              </a:rPr>
              <a:t>Optimum nutrition through phase feeding</a:t>
            </a:r>
          </a:p>
        </p:txBody>
      </p:sp>
      <p:pic>
        <p:nvPicPr>
          <p:cNvPr id="4" name="Picture 3"/>
          <p:cNvPicPr>
            <a:picLocks noChangeAspect="1"/>
          </p:cNvPicPr>
          <p:nvPr/>
        </p:nvPicPr>
        <p:blipFill>
          <a:blip r:embed="rId3">
            <a:lum/>
            <a:alphaModFix/>
          </a:blip>
          <a:srcRect/>
          <a:stretch>
            <a:fillRect/>
          </a:stretch>
        </p:blipFill>
        <p:spPr>
          <a:xfrm>
            <a:off x="2895479" y="3429000"/>
            <a:ext cx="3428639" cy="342863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name="Phase Feeding">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dirty="0">
                <a:solidFill>
                  <a:schemeClr val="bg1"/>
                </a:solidFill>
              </a:rPr>
              <a:t>Phase Feeding</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hangingPunct="1">
              <a:spcBef>
                <a:spcPts val="1199"/>
              </a:spcBef>
              <a:spcAft>
                <a:spcPts val="300"/>
              </a:spcAft>
              <a:buClr>
                <a:srgbClr val="FFFFFF"/>
              </a:buClr>
              <a:buChar char="•"/>
            </a:pPr>
            <a:r>
              <a:rPr lang="en-US" dirty="0">
                <a:solidFill>
                  <a:schemeClr val="bg1"/>
                </a:solidFill>
                <a:latin typeface="Arial" pitchFamily="18"/>
              </a:rPr>
              <a:t>Starter Rations—focus on the rapid changes in the pig’s digestive system</a:t>
            </a:r>
          </a:p>
          <a:p>
            <a:pPr marL="0" lvl="0" indent="0" hangingPunct="1">
              <a:spcBef>
                <a:spcPts val="1199"/>
              </a:spcBef>
              <a:spcAft>
                <a:spcPts val="300"/>
              </a:spcAft>
              <a:buClr>
                <a:srgbClr val="FFFFFF"/>
              </a:buClr>
              <a:buChar char="•"/>
            </a:pPr>
            <a:r>
              <a:rPr lang="en-US" dirty="0">
                <a:solidFill>
                  <a:schemeClr val="bg1"/>
                </a:solidFill>
                <a:latin typeface="Arial" pitchFamily="18"/>
              </a:rPr>
              <a:t>Grower Rations—adjusted to sex, age, and genetic potential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name="page35">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0" y="546120"/>
            <a:ext cx="9164160" cy="577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name="Phase Feeding">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dirty="0">
                <a:solidFill>
                  <a:schemeClr val="bg1"/>
                </a:solidFill>
              </a:rPr>
              <a:t>Phase Feeding</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hangingPunct="1">
              <a:spcBef>
                <a:spcPts val="1199"/>
              </a:spcBef>
              <a:spcAft>
                <a:spcPts val="300"/>
              </a:spcAft>
              <a:buClr>
                <a:srgbClr val="FFFFFF"/>
              </a:buClr>
              <a:buChar char="•"/>
            </a:pPr>
            <a:r>
              <a:rPr lang="en-US" dirty="0">
                <a:solidFill>
                  <a:schemeClr val="bg1"/>
                </a:solidFill>
                <a:latin typeface="Arial" pitchFamily="18"/>
              </a:rPr>
              <a:t>Starter Rations—focus on the rapid changes in the pig’s digestive system</a:t>
            </a:r>
          </a:p>
          <a:p>
            <a:pPr marL="0" lvl="0" indent="0" hangingPunct="1">
              <a:spcBef>
                <a:spcPts val="1199"/>
              </a:spcBef>
              <a:spcAft>
                <a:spcPts val="300"/>
              </a:spcAft>
              <a:buClr>
                <a:srgbClr val="FFFFFF"/>
              </a:buClr>
              <a:buChar char="•"/>
            </a:pPr>
            <a:r>
              <a:rPr lang="en-US" dirty="0">
                <a:solidFill>
                  <a:schemeClr val="bg1"/>
                </a:solidFill>
                <a:latin typeface="Arial" pitchFamily="18"/>
              </a:rPr>
              <a:t>Grower Rations—adjusted to sex, age, and genetic potential</a:t>
            </a:r>
          </a:p>
          <a:p>
            <a:pPr marL="0" lvl="0" indent="0" hangingPunct="1">
              <a:spcBef>
                <a:spcPts val="1199"/>
              </a:spcBef>
              <a:spcAft>
                <a:spcPts val="300"/>
              </a:spcAft>
              <a:buClr>
                <a:srgbClr val="FFFFFF"/>
              </a:buClr>
              <a:buChar char="•"/>
            </a:pPr>
            <a:r>
              <a:rPr lang="en-US" dirty="0">
                <a:solidFill>
                  <a:schemeClr val="bg1"/>
                </a:solidFill>
                <a:latin typeface="Arial" pitchFamily="18"/>
              </a:rPr>
              <a:t>Finisher Rations—also adjusted for sex, age, and genetic potential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name="page37">
    <p:spTree>
      <p:nvGrpSpPr>
        <p:cNvPr id="1" name=""/>
        <p:cNvGrpSpPr/>
        <p:nvPr/>
      </p:nvGrpSpPr>
      <p:grpSpPr>
        <a:xfrm>
          <a:off x="0" y="0"/>
          <a:ext cx="0" cy="0"/>
          <a:chOff x="0" y="0"/>
          <a:chExt cx="0" cy="0"/>
        </a:xfrm>
      </p:grpSpPr>
      <p:sp>
        <p:nvSpPr>
          <p:cNvPr id="2" name="Rectangle 2"/>
          <p:cNvSpPr/>
          <p:nvPr/>
        </p:nvSpPr>
        <p:spPr>
          <a:xfrm>
            <a:off x="457200" y="2438280"/>
            <a:ext cx="8229240" cy="1142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lstStyle/>
          <a:p>
            <a:pPr marL="0" marR="0" lvl="0" indent="0" algn="ctr" rtl="0" hangingPunct="0">
              <a:lnSpc>
                <a:spcPct val="100000"/>
              </a:lnSpc>
              <a:spcBef>
                <a:spcPts val="1199"/>
              </a:spcBef>
              <a:spcAft>
                <a:spcPts val="300"/>
              </a:spcAft>
              <a:buNone/>
              <a:tabLst/>
              <a:defRPr sz="1800"/>
            </a:pPr>
            <a:r>
              <a:rPr lang="en-US" sz="4400" b="1" i="0" u="none" strike="noStrike" kern="1200" spc="0" dirty="0">
                <a:ln>
                  <a:noFill/>
                </a:ln>
                <a:solidFill>
                  <a:schemeClr val="bg1"/>
                </a:solidFill>
                <a:latin typeface="Arial" pitchFamily="18"/>
                <a:ea typeface="Microsoft YaHei" pitchFamily="2"/>
                <a:cs typeface="Mangal" pitchFamily="2"/>
              </a:rPr>
              <a:t>Feeding Grower-Finisher Pigs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Terminology">
    <p:spTree>
      <p:nvGrpSpPr>
        <p:cNvPr id="1" name=""/>
        <p:cNvGrpSpPr/>
        <p:nvPr/>
      </p:nvGrpSpPr>
      <p:grpSpPr>
        <a:xfrm>
          <a:off x="0" y="0"/>
          <a:ext cx="0" cy="0"/>
          <a:chOff x="0" y="0"/>
          <a:chExt cx="0" cy="0"/>
        </a:xfrm>
      </p:grpSpPr>
      <p:pic>
        <p:nvPicPr>
          <p:cNvPr id="2" name="Picture 7"/>
          <p:cNvPicPr>
            <a:picLocks noChangeAspect="1"/>
          </p:cNvPicPr>
          <p:nvPr/>
        </p:nvPicPr>
        <p:blipFill>
          <a:blip r:embed="rId3">
            <a:lum/>
            <a:alphaModFix/>
          </a:blip>
          <a:srcRect/>
          <a:stretch>
            <a:fillRect/>
          </a:stretch>
        </p:blipFill>
        <p:spPr>
          <a:xfrm>
            <a:off x="457200" y="1293840"/>
            <a:ext cx="8152920" cy="5563800"/>
          </a:xfrm>
          <a:prstGeom prst="rect">
            <a:avLst/>
          </a:prstGeom>
          <a:noFill/>
          <a:ln>
            <a:noFill/>
          </a:ln>
        </p:spPr>
      </p:pic>
      <p:sp>
        <p:nvSpPr>
          <p:cNvPr id="3" name="Rectangle 3"/>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dirty="0">
                <a:solidFill>
                  <a:schemeClr val="bg1"/>
                </a:solidFill>
              </a:rPr>
              <a:t>Terminology</a:t>
            </a:r>
          </a:p>
        </p:txBody>
      </p:sp>
      <p:sp>
        <p:nvSpPr>
          <p:cNvPr id="4" name="Rectangle 4"/>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hangingPunct="1">
              <a:spcBef>
                <a:spcPts val="1199"/>
              </a:spcBef>
              <a:spcAft>
                <a:spcPts val="300"/>
              </a:spcAft>
              <a:buNone/>
            </a:pPr>
            <a:endParaRPr lang="en-US" sz="2800" i="0" dirty="0">
              <a:latin typeface="Arial" pitchFamily="18"/>
            </a:endParaRPr>
          </a:p>
          <a:p>
            <a:pPr marL="0" lvl="0" indent="0" hangingPunct="1">
              <a:spcBef>
                <a:spcPts val="1199"/>
              </a:spcBef>
              <a:spcAft>
                <a:spcPts val="300"/>
              </a:spcAft>
              <a:buNone/>
            </a:pPr>
            <a:endParaRPr lang="en-US" sz="2800" i="0" dirty="0">
              <a:latin typeface="Arial" pitchFamily="18"/>
            </a:endParaRPr>
          </a:p>
          <a:p>
            <a:pPr marL="0" lvl="0" indent="0" hangingPunct="1">
              <a:spcBef>
                <a:spcPts val="1199"/>
              </a:spcBef>
              <a:spcAft>
                <a:spcPts val="300"/>
              </a:spcAft>
              <a:buNone/>
            </a:pPr>
            <a:endParaRPr lang="en-US" sz="2800" i="0" dirty="0">
              <a:latin typeface="Arial" pitchFamily="18"/>
            </a:endParaRPr>
          </a:p>
          <a:p>
            <a:pPr marL="0" lvl="0" indent="0" hangingPunct="1">
              <a:spcBef>
                <a:spcPts val="1199"/>
              </a:spcBef>
              <a:spcAft>
                <a:spcPts val="300"/>
              </a:spcAft>
              <a:buNone/>
            </a:pPr>
            <a:endParaRPr lang="en-US" sz="2800" i="0" dirty="0">
              <a:latin typeface="Arial" pitchFamily="18"/>
            </a:endParaRPr>
          </a:p>
          <a:p>
            <a:pPr marL="0" lvl="0" indent="0" hangingPunct="1">
              <a:spcBef>
                <a:spcPts val="1199"/>
              </a:spcBef>
              <a:spcAft>
                <a:spcPts val="300"/>
              </a:spcAft>
              <a:buNone/>
            </a:pPr>
            <a:endParaRPr lang="en-US" sz="2800" i="0" dirty="0">
              <a:latin typeface="Arial" pitchFamily="18"/>
            </a:endParaRPr>
          </a:p>
        </p:txBody>
      </p:sp>
      <p:sp>
        <p:nvSpPr>
          <p:cNvPr id="5" name="Rectangle 5"/>
          <p:cNvSpPr/>
          <p:nvPr/>
        </p:nvSpPr>
        <p:spPr>
          <a:xfrm>
            <a:off x="533520" y="1295280"/>
            <a:ext cx="8229240" cy="1142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ctr" anchorCtr="0" compatLnSpc="0"/>
          <a:lstStyle/>
          <a:p>
            <a:pPr marL="0" marR="0" lvl="0" indent="0" algn="ctr" rtl="0" hangingPunct="1">
              <a:lnSpc>
                <a:spcPct val="100000"/>
              </a:lnSpc>
              <a:spcBef>
                <a:spcPts val="1199"/>
              </a:spcBef>
              <a:spcAft>
                <a:spcPts val="300"/>
              </a:spcAft>
              <a:buNone/>
              <a:tabLst/>
              <a:defRPr sz="1800"/>
            </a:pPr>
            <a:r>
              <a:rPr lang="en-US" sz="4400" b="1" i="0" u="none" strike="noStrike" kern="1200" spc="0" dirty="0">
                <a:ln>
                  <a:noFill/>
                </a:ln>
                <a:solidFill>
                  <a:schemeClr val="bg1"/>
                </a:solidFill>
                <a:latin typeface="Arial" pitchFamily="18"/>
                <a:ea typeface="Microsoft YaHei" pitchFamily="2"/>
                <a:cs typeface="Mangal" pitchFamily="2"/>
              </a:rPr>
              <a:t>Farrowing  act of giving birth</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name="Feeding Growing-Finishing Pigs">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Feeding Growing-Finishing Pigs</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spcBef>
                <a:spcPts val="1199"/>
              </a:spcBef>
              <a:spcAft>
                <a:spcPts val="300"/>
              </a:spcAft>
              <a:buClr>
                <a:srgbClr val="FFFFFF"/>
              </a:buClr>
              <a:buChar char="•"/>
            </a:pPr>
            <a:r>
              <a:rPr lang="en-US" dirty="0">
                <a:solidFill>
                  <a:schemeClr val="bg1"/>
                </a:solidFill>
                <a:latin typeface="Arial" pitchFamily="18"/>
              </a:rPr>
              <a:t>30 to 120 kg (nursery to market)</a:t>
            </a:r>
          </a:p>
          <a:p>
            <a:pPr marL="0" lvl="0" indent="0">
              <a:spcBef>
                <a:spcPts val="1199"/>
              </a:spcBef>
              <a:spcAft>
                <a:spcPts val="300"/>
              </a:spcAft>
              <a:buClr>
                <a:srgbClr val="FFFFFF"/>
              </a:buClr>
              <a:buChar char="•"/>
            </a:pPr>
            <a:r>
              <a:rPr lang="en-US" dirty="0">
                <a:solidFill>
                  <a:schemeClr val="bg1"/>
                </a:solidFill>
                <a:latin typeface="Arial" pitchFamily="18"/>
              </a:rPr>
              <a:t>Considered least-complicated segment of swine production</a:t>
            </a:r>
          </a:p>
          <a:p>
            <a:pPr marL="0" lvl="1" indent="0">
              <a:spcBef>
                <a:spcPts val="558"/>
              </a:spcBef>
              <a:spcAft>
                <a:spcPts val="0"/>
              </a:spcAft>
              <a:buClr>
                <a:srgbClr val="FFFFFF"/>
              </a:buClr>
            </a:pPr>
            <a:r>
              <a:rPr lang="en-US" sz="2800" dirty="0">
                <a:solidFill>
                  <a:schemeClr val="bg1"/>
                </a:solidFill>
                <a:latin typeface="Arial" pitchFamily="18"/>
              </a:rPr>
              <a:t>Newer, leaner genotypes and feeding strategies are changing this perception</a:t>
            </a:r>
          </a:p>
          <a:p>
            <a:pPr marL="0" lvl="0" indent="0">
              <a:spcBef>
                <a:spcPts val="1199"/>
              </a:spcBef>
              <a:spcAft>
                <a:spcPts val="300"/>
              </a:spcAft>
              <a:buClr>
                <a:srgbClr val="FFFFFF"/>
              </a:buClr>
              <a:buChar char="•"/>
            </a:pPr>
            <a:r>
              <a:rPr lang="en-US" dirty="0">
                <a:solidFill>
                  <a:schemeClr val="bg1"/>
                </a:solidFill>
                <a:latin typeface="Arial" pitchFamily="18"/>
              </a:rPr>
              <a:t>75-80% of feed consumed by pigs is during this phase of production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name="Factors affecting GF Nutrition">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Factors affecting GF Nutrition</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spcBef>
                <a:spcPts val="1199"/>
              </a:spcBef>
              <a:spcAft>
                <a:spcPts val="300"/>
              </a:spcAft>
              <a:buClr>
                <a:srgbClr val="FFFFFF"/>
              </a:buClr>
              <a:buChar char="•"/>
            </a:pPr>
            <a:r>
              <a:rPr lang="en-US" dirty="0">
                <a:solidFill>
                  <a:schemeClr val="bg1"/>
                </a:solidFill>
                <a:latin typeface="Arial" pitchFamily="18"/>
              </a:rPr>
              <a:t>Genetics:</a:t>
            </a:r>
          </a:p>
          <a:p>
            <a:pPr marL="0" lvl="1" indent="0">
              <a:spcBef>
                <a:spcPts val="558"/>
              </a:spcBef>
              <a:spcAft>
                <a:spcPts val="0"/>
              </a:spcAft>
              <a:buClr>
                <a:srgbClr val="FFFFFF"/>
              </a:buClr>
            </a:pPr>
            <a:r>
              <a:rPr lang="en-US" sz="2800" dirty="0">
                <a:solidFill>
                  <a:schemeClr val="bg1"/>
                </a:solidFill>
                <a:latin typeface="Arial" pitchFamily="18"/>
              </a:rPr>
              <a:t>Differ in potential to deposit lean and fat</a:t>
            </a:r>
          </a:p>
          <a:p>
            <a:pPr marL="0" lvl="1" indent="0">
              <a:spcBef>
                <a:spcPts val="558"/>
              </a:spcBef>
              <a:spcAft>
                <a:spcPts val="0"/>
              </a:spcAft>
              <a:buClr>
                <a:srgbClr val="FFFFFF"/>
              </a:buClr>
            </a:pPr>
            <a:r>
              <a:rPr lang="en-US" sz="2800" dirty="0">
                <a:solidFill>
                  <a:schemeClr val="bg1"/>
                </a:solidFill>
                <a:latin typeface="Arial" pitchFamily="18"/>
              </a:rPr>
              <a:t>Rate and composition of gain affects:</a:t>
            </a:r>
          </a:p>
          <a:p>
            <a:pPr marL="0" lvl="2" indent="0">
              <a:spcBef>
                <a:spcPts val="479"/>
              </a:spcBef>
              <a:spcAft>
                <a:spcPts val="0"/>
              </a:spcAft>
              <a:buClr>
                <a:srgbClr val="FFFFFF"/>
              </a:buClr>
              <a:buChar char="•"/>
            </a:pPr>
            <a:r>
              <a:rPr lang="en-US" sz="2400" dirty="0">
                <a:solidFill>
                  <a:schemeClr val="bg1"/>
                </a:solidFill>
                <a:latin typeface="Arial" pitchFamily="18"/>
              </a:rPr>
              <a:t>AA requirement</a:t>
            </a:r>
          </a:p>
          <a:p>
            <a:pPr marL="0" lvl="2" indent="0">
              <a:spcBef>
                <a:spcPts val="479"/>
              </a:spcBef>
              <a:spcAft>
                <a:spcPts val="0"/>
              </a:spcAft>
              <a:buClr>
                <a:srgbClr val="FFFFFF"/>
              </a:buClr>
              <a:buChar char="•"/>
            </a:pPr>
            <a:r>
              <a:rPr lang="en-US" sz="2400" dirty="0">
                <a:solidFill>
                  <a:schemeClr val="bg1"/>
                </a:solidFill>
                <a:latin typeface="Arial" pitchFamily="18"/>
              </a:rPr>
              <a:t>Energy needs</a:t>
            </a:r>
          </a:p>
          <a:p>
            <a:pPr marL="0" lvl="1" indent="0">
              <a:spcBef>
                <a:spcPts val="558"/>
              </a:spcBef>
              <a:spcAft>
                <a:spcPts val="0"/>
              </a:spcAft>
              <a:buClr>
                <a:srgbClr val="FFFFFF"/>
              </a:buClr>
            </a:pPr>
            <a:r>
              <a:rPr lang="en-US" sz="2800" dirty="0">
                <a:solidFill>
                  <a:schemeClr val="bg1"/>
                </a:solidFill>
                <a:latin typeface="Arial" pitchFamily="18"/>
              </a:rPr>
              <a:t>Rapid rate of lean gain ↑ AA needs and ↓ energy needs</a:t>
            </a:r>
          </a:p>
          <a:p>
            <a:pPr marL="0" lvl="2" indent="0">
              <a:spcBef>
                <a:spcPts val="479"/>
              </a:spcBef>
              <a:spcAft>
                <a:spcPts val="0"/>
              </a:spcAft>
              <a:buClr>
                <a:srgbClr val="FFFFFF"/>
              </a:buClr>
              <a:buChar char="•"/>
            </a:pPr>
            <a:r>
              <a:rPr lang="en-US" sz="2400" dirty="0">
                <a:solidFill>
                  <a:schemeClr val="bg1"/>
                </a:solidFill>
                <a:latin typeface="Arial" pitchFamily="18"/>
              </a:rPr>
              <a:t>1 kg muscle = 2.23 </a:t>
            </a:r>
            <a:r>
              <a:rPr lang="en-US" sz="2400" dirty="0" err="1">
                <a:solidFill>
                  <a:schemeClr val="bg1"/>
                </a:solidFill>
                <a:latin typeface="Arial" pitchFamily="18"/>
              </a:rPr>
              <a:t>Mcal</a:t>
            </a:r>
            <a:endParaRPr lang="en-US" sz="2400" dirty="0">
              <a:solidFill>
                <a:schemeClr val="bg1"/>
              </a:solidFill>
              <a:latin typeface="Arial" pitchFamily="18"/>
            </a:endParaRPr>
          </a:p>
          <a:p>
            <a:pPr marL="0" lvl="2" indent="0">
              <a:spcBef>
                <a:spcPts val="479"/>
              </a:spcBef>
              <a:spcAft>
                <a:spcPts val="0"/>
              </a:spcAft>
              <a:buClr>
                <a:srgbClr val="FFFFFF"/>
              </a:buClr>
              <a:buChar char="•"/>
            </a:pPr>
            <a:r>
              <a:rPr lang="en-US" sz="2400" dirty="0">
                <a:solidFill>
                  <a:schemeClr val="bg1"/>
                </a:solidFill>
                <a:latin typeface="Arial" pitchFamily="18"/>
              </a:rPr>
              <a:t>1 kg fat = 10.3 </a:t>
            </a:r>
            <a:r>
              <a:rPr lang="en-US" sz="2400" dirty="0" err="1">
                <a:solidFill>
                  <a:schemeClr val="bg1"/>
                </a:solidFill>
                <a:latin typeface="Arial" pitchFamily="18"/>
              </a:rPr>
              <a:t>Mcal</a:t>
            </a:r>
            <a:endParaRPr lang="en-US" sz="2400" dirty="0">
              <a:solidFill>
                <a:schemeClr val="bg1"/>
              </a:solidFill>
              <a:latin typeface="Arial"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name="Factors affecting GF Nutrition">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Factors affecting GF Nutrition</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spcBef>
                <a:spcPts val="1199"/>
              </a:spcBef>
              <a:spcAft>
                <a:spcPts val="300"/>
              </a:spcAft>
              <a:buClr>
                <a:srgbClr val="FFFFFF"/>
              </a:buClr>
              <a:buChar char="•"/>
            </a:pPr>
            <a:r>
              <a:rPr lang="en-US" dirty="0">
                <a:solidFill>
                  <a:schemeClr val="bg1"/>
                </a:solidFill>
                <a:latin typeface="Arial" pitchFamily="18"/>
              </a:rPr>
              <a:t>Sex:</a:t>
            </a:r>
          </a:p>
          <a:p>
            <a:pPr marL="0" lvl="1" indent="0">
              <a:spcBef>
                <a:spcPts val="558"/>
              </a:spcBef>
              <a:spcAft>
                <a:spcPts val="0"/>
              </a:spcAft>
              <a:buClr>
                <a:srgbClr val="FFFFFF"/>
              </a:buClr>
            </a:pPr>
            <a:r>
              <a:rPr lang="en-US" sz="2800" dirty="0">
                <a:solidFill>
                  <a:schemeClr val="bg1"/>
                </a:solidFill>
                <a:latin typeface="Arial" pitchFamily="18"/>
              </a:rPr>
              <a:t>Gilts have higher amount of lean gain, larger LEA, and higher % lean carcass</a:t>
            </a:r>
          </a:p>
          <a:p>
            <a:pPr marL="0" lvl="1" indent="0">
              <a:spcBef>
                <a:spcPts val="558"/>
              </a:spcBef>
              <a:spcAft>
                <a:spcPts val="0"/>
              </a:spcAft>
              <a:buClr>
                <a:srgbClr val="FFFFFF"/>
              </a:buClr>
            </a:pPr>
            <a:r>
              <a:rPr lang="en-US" sz="2800" dirty="0">
                <a:solidFill>
                  <a:schemeClr val="bg1"/>
                </a:solidFill>
                <a:latin typeface="Arial" pitchFamily="18"/>
              </a:rPr>
              <a:t>Gilts are more efficient (consume less feed than barrows)</a:t>
            </a:r>
          </a:p>
          <a:p>
            <a:pPr marL="0" lvl="1" indent="0">
              <a:spcBef>
                <a:spcPts val="558"/>
              </a:spcBef>
              <a:spcAft>
                <a:spcPts val="0"/>
              </a:spcAft>
              <a:buClr>
                <a:srgbClr val="FFFFFF"/>
              </a:buClr>
            </a:pPr>
            <a:r>
              <a:rPr lang="en-US" sz="2800" dirty="0">
                <a:solidFill>
                  <a:schemeClr val="bg1"/>
                </a:solidFill>
                <a:latin typeface="Arial" pitchFamily="18"/>
              </a:rPr>
              <a:t>Split sex feeding!</a:t>
            </a:r>
          </a:p>
          <a:p>
            <a:pPr marL="0" lvl="1" indent="0">
              <a:spcBef>
                <a:spcPts val="558"/>
              </a:spcBef>
              <a:spcAft>
                <a:spcPts val="0"/>
              </a:spcAft>
              <a:buClr>
                <a:srgbClr val="FFFFFF"/>
              </a:buClr>
            </a:pPr>
            <a:r>
              <a:rPr lang="en-US" sz="2800" dirty="0">
                <a:solidFill>
                  <a:schemeClr val="bg1"/>
                </a:solidFill>
                <a:latin typeface="Arial" pitchFamily="18"/>
              </a:rPr>
              <a:t>Because barrows consume more feed and deposit less lean—fiber may be incorporated to ↓ energy intake and ↓ fat accumulation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name="Factors affecting GF Nutrition">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Factors affecting GF Nutrition</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lnSpc>
                <a:spcPct val="90000"/>
              </a:lnSpc>
              <a:spcBef>
                <a:spcPts val="1199"/>
              </a:spcBef>
              <a:spcAft>
                <a:spcPts val="300"/>
              </a:spcAft>
              <a:buClr>
                <a:srgbClr val="FFFFFF"/>
              </a:buClr>
              <a:buChar char="•"/>
            </a:pPr>
            <a:r>
              <a:rPr lang="en-US" dirty="0">
                <a:solidFill>
                  <a:schemeClr val="bg1"/>
                </a:solidFill>
                <a:latin typeface="Arial" pitchFamily="18"/>
              </a:rPr>
              <a:t>Stage of maturity:</a:t>
            </a:r>
          </a:p>
          <a:p>
            <a:pPr marL="0" lvl="1" indent="0">
              <a:lnSpc>
                <a:spcPct val="90000"/>
              </a:lnSpc>
              <a:spcBef>
                <a:spcPts val="558"/>
              </a:spcBef>
              <a:spcAft>
                <a:spcPts val="0"/>
              </a:spcAft>
              <a:buClr>
                <a:srgbClr val="FFFFFF"/>
              </a:buClr>
            </a:pPr>
            <a:r>
              <a:rPr lang="en-US" sz="2800" dirty="0">
                <a:solidFill>
                  <a:schemeClr val="bg1"/>
                </a:solidFill>
                <a:latin typeface="Arial" pitchFamily="18"/>
              </a:rPr>
              <a:t>Expressed as daily needs, nutrient requirements increase with age</a:t>
            </a:r>
          </a:p>
          <a:p>
            <a:pPr marL="0" lvl="1" indent="0">
              <a:lnSpc>
                <a:spcPct val="90000"/>
              </a:lnSpc>
              <a:spcBef>
                <a:spcPts val="558"/>
              </a:spcBef>
              <a:spcAft>
                <a:spcPts val="0"/>
              </a:spcAft>
              <a:buClr>
                <a:srgbClr val="FFFFFF"/>
              </a:buClr>
            </a:pPr>
            <a:r>
              <a:rPr lang="en-US" sz="2800" dirty="0">
                <a:solidFill>
                  <a:schemeClr val="bg1"/>
                </a:solidFill>
                <a:latin typeface="Arial" pitchFamily="18"/>
              </a:rPr>
              <a:t>BUT, when expressed as % of diet, nutrient requirements decrease as animal ages</a:t>
            </a:r>
          </a:p>
          <a:p>
            <a:pPr marL="0" lvl="2" indent="0">
              <a:lnSpc>
                <a:spcPct val="90000"/>
              </a:lnSpc>
              <a:spcBef>
                <a:spcPts val="479"/>
              </a:spcBef>
              <a:spcAft>
                <a:spcPts val="0"/>
              </a:spcAft>
              <a:buClr>
                <a:srgbClr val="FFFFFF"/>
              </a:buClr>
              <a:buChar char="•"/>
            </a:pPr>
            <a:r>
              <a:rPr lang="en-US" sz="2400" dirty="0">
                <a:solidFill>
                  <a:schemeClr val="bg1"/>
                </a:solidFill>
                <a:latin typeface="Arial" pitchFamily="18"/>
              </a:rPr>
              <a:t>Consuming more feed!!</a:t>
            </a:r>
          </a:p>
          <a:p>
            <a:pPr marL="0" lvl="1" indent="0">
              <a:lnSpc>
                <a:spcPct val="90000"/>
              </a:lnSpc>
              <a:spcBef>
                <a:spcPts val="558"/>
              </a:spcBef>
              <a:spcAft>
                <a:spcPts val="0"/>
              </a:spcAft>
              <a:buClr>
                <a:srgbClr val="FFFFFF"/>
              </a:buClr>
            </a:pPr>
            <a:r>
              <a:rPr lang="en-US" sz="2800" dirty="0">
                <a:solidFill>
                  <a:schemeClr val="bg1"/>
                </a:solidFill>
                <a:latin typeface="Arial" pitchFamily="18"/>
              </a:rPr>
              <a:t>Phase feeding will lower feed costs without negatively impacting performance</a:t>
            </a:r>
          </a:p>
          <a:p>
            <a:pPr marL="0" lvl="2" indent="0">
              <a:lnSpc>
                <a:spcPct val="90000"/>
              </a:lnSpc>
              <a:spcBef>
                <a:spcPts val="479"/>
              </a:spcBef>
              <a:spcAft>
                <a:spcPts val="0"/>
              </a:spcAft>
              <a:buClr>
                <a:srgbClr val="FFFFFF"/>
              </a:buClr>
              <a:buChar char="•"/>
            </a:pPr>
            <a:r>
              <a:rPr lang="en-US" sz="2400" dirty="0">
                <a:solidFill>
                  <a:schemeClr val="bg1"/>
                </a:solidFill>
                <a:latin typeface="Arial" pitchFamily="18"/>
              </a:rPr>
              <a:t>Improve nutrient retention</a:t>
            </a:r>
          </a:p>
          <a:p>
            <a:pPr marL="0" lvl="2" indent="0">
              <a:lnSpc>
                <a:spcPct val="90000"/>
              </a:lnSpc>
              <a:spcBef>
                <a:spcPts val="479"/>
              </a:spcBef>
              <a:spcAft>
                <a:spcPts val="0"/>
              </a:spcAft>
              <a:buClr>
                <a:srgbClr val="FFFFFF"/>
              </a:buClr>
              <a:buChar char="•"/>
            </a:pPr>
            <a:r>
              <a:rPr lang="en-US" sz="2400" dirty="0">
                <a:solidFill>
                  <a:schemeClr val="bg1"/>
                </a:solidFill>
                <a:latin typeface="Arial" pitchFamily="18"/>
              </a:rPr>
              <a:t>Less N, P in excreta (↓ pollution)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name="Factors affecting GF Nutrition">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Factors affecting GF Nutrition</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spcBef>
                <a:spcPts val="1199"/>
              </a:spcBef>
              <a:spcAft>
                <a:spcPts val="300"/>
              </a:spcAft>
              <a:buClr>
                <a:srgbClr val="FFFFFF"/>
              </a:buClr>
              <a:buChar char="•"/>
            </a:pPr>
            <a:r>
              <a:rPr lang="en-US" dirty="0">
                <a:solidFill>
                  <a:schemeClr val="bg1"/>
                </a:solidFill>
                <a:latin typeface="Arial" pitchFamily="18"/>
              </a:rPr>
              <a:t>Environmental Temperature:</a:t>
            </a:r>
          </a:p>
          <a:p>
            <a:pPr marL="0" lvl="1" indent="0">
              <a:spcBef>
                <a:spcPts val="558"/>
              </a:spcBef>
              <a:spcAft>
                <a:spcPts val="0"/>
              </a:spcAft>
              <a:buClr>
                <a:srgbClr val="FFFFFF"/>
              </a:buClr>
            </a:pPr>
            <a:r>
              <a:rPr lang="en-US" sz="2800" dirty="0">
                <a:solidFill>
                  <a:schemeClr val="bg1"/>
                </a:solidFill>
                <a:latin typeface="Arial" pitchFamily="18"/>
              </a:rPr>
              <a:t>Digestion and metabolism generate heat</a:t>
            </a:r>
          </a:p>
          <a:p>
            <a:pPr marL="0" lvl="1" indent="0">
              <a:spcBef>
                <a:spcPts val="558"/>
              </a:spcBef>
              <a:spcAft>
                <a:spcPts val="0"/>
              </a:spcAft>
              <a:buClr>
                <a:srgbClr val="FFFFFF"/>
              </a:buClr>
            </a:pPr>
            <a:r>
              <a:rPr lang="en-US" sz="2800" dirty="0">
                <a:solidFill>
                  <a:schemeClr val="bg1"/>
                </a:solidFill>
                <a:latin typeface="Arial" pitchFamily="18"/>
              </a:rPr>
              <a:t>This heat can be used to warm the body in cold environments</a:t>
            </a:r>
          </a:p>
          <a:p>
            <a:pPr marL="0" lvl="2" indent="0">
              <a:spcBef>
                <a:spcPts val="479"/>
              </a:spcBef>
              <a:spcAft>
                <a:spcPts val="0"/>
              </a:spcAft>
              <a:buClr>
                <a:srgbClr val="FFFFFF"/>
              </a:buClr>
              <a:buChar char="•"/>
            </a:pPr>
            <a:r>
              <a:rPr lang="en-US" sz="2400" dirty="0">
                <a:solidFill>
                  <a:schemeClr val="bg1"/>
                </a:solidFill>
                <a:latin typeface="Arial" pitchFamily="18"/>
              </a:rPr>
              <a:t>Stimulation of FI</a:t>
            </a:r>
          </a:p>
          <a:p>
            <a:pPr marL="0" lvl="1" indent="0">
              <a:spcBef>
                <a:spcPts val="558"/>
              </a:spcBef>
              <a:spcAft>
                <a:spcPts val="0"/>
              </a:spcAft>
              <a:buClr>
                <a:srgbClr val="FFFFFF"/>
              </a:buClr>
            </a:pPr>
            <a:r>
              <a:rPr lang="en-US" sz="2800" dirty="0">
                <a:solidFill>
                  <a:schemeClr val="bg1"/>
                </a:solidFill>
                <a:latin typeface="Arial" pitchFamily="18"/>
              </a:rPr>
              <a:t>Hot environments will reduce FI</a:t>
            </a:r>
          </a:p>
          <a:p>
            <a:pPr marL="0" lvl="2" indent="0">
              <a:spcBef>
                <a:spcPts val="479"/>
              </a:spcBef>
              <a:spcAft>
                <a:spcPts val="0"/>
              </a:spcAft>
              <a:buClr>
                <a:srgbClr val="FFFFFF"/>
              </a:buClr>
              <a:buChar char="•"/>
            </a:pPr>
            <a:r>
              <a:rPr lang="en-US" sz="2400" dirty="0">
                <a:solidFill>
                  <a:schemeClr val="bg1"/>
                </a:solidFill>
                <a:latin typeface="Arial" pitchFamily="18"/>
              </a:rPr>
              <a:t>Supplemental fat!</a:t>
            </a:r>
          </a:p>
          <a:p>
            <a:pPr marL="0" lvl="1" indent="0">
              <a:spcBef>
                <a:spcPts val="558"/>
              </a:spcBef>
              <a:spcAft>
                <a:spcPts val="0"/>
              </a:spcAft>
              <a:buClr>
                <a:srgbClr val="FFFFFF"/>
              </a:buClr>
            </a:pPr>
            <a:r>
              <a:rPr lang="en-US" sz="2800" dirty="0">
                <a:solidFill>
                  <a:schemeClr val="bg1"/>
                </a:solidFill>
                <a:latin typeface="Arial" pitchFamily="18"/>
              </a:rPr>
              <a:t>Dietary fiber results in more heat generation than do fats/oils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name="Factors affecting GF Nutrition">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Factors affecting GF Nutrition</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spcBef>
                <a:spcPts val="1199"/>
              </a:spcBef>
              <a:spcAft>
                <a:spcPts val="300"/>
              </a:spcAft>
              <a:buClr>
                <a:srgbClr val="FFFFFF"/>
              </a:buClr>
              <a:buChar char="•"/>
            </a:pPr>
            <a:r>
              <a:rPr lang="en-US" dirty="0">
                <a:solidFill>
                  <a:schemeClr val="bg1"/>
                </a:solidFill>
                <a:latin typeface="Arial" pitchFamily="18"/>
              </a:rPr>
              <a:t>Herd Health:</a:t>
            </a:r>
          </a:p>
          <a:p>
            <a:pPr marL="0" lvl="1" indent="0">
              <a:spcBef>
                <a:spcPts val="558"/>
              </a:spcBef>
              <a:spcAft>
                <a:spcPts val="0"/>
              </a:spcAft>
              <a:buClr>
                <a:srgbClr val="FFFFFF"/>
              </a:buClr>
            </a:pPr>
            <a:r>
              <a:rPr lang="en-US" sz="2800" dirty="0">
                <a:solidFill>
                  <a:schemeClr val="bg1"/>
                </a:solidFill>
                <a:latin typeface="Arial" pitchFamily="18"/>
              </a:rPr>
              <a:t>Hard to quantify, but pigs will gain quicker with higher efficiency when not subject to clinical/subclinical disease</a:t>
            </a:r>
          </a:p>
          <a:p>
            <a:pPr marL="0" lvl="1" indent="0">
              <a:spcBef>
                <a:spcPts val="558"/>
              </a:spcBef>
              <a:spcAft>
                <a:spcPts val="0"/>
              </a:spcAft>
              <a:buClr>
                <a:srgbClr val="FFFFFF"/>
              </a:buClr>
            </a:pPr>
            <a:r>
              <a:rPr lang="en-US" sz="2800" dirty="0">
                <a:solidFill>
                  <a:schemeClr val="bg1"/>
                </a:solidFill>
                <a:latin typeface="Arial" pitchFamily="18"/>
              </a:rPr>
              <a:t>However, AB should not be used in place of good management practices!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name="page44">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Feeding Developing Gilts</a:t>
            </a:r>
          </a:p>
        </p:txBody>
      </p:sp>
      <p:sp>
        <p:nvSpPr>
          <p:cNvPr id="3" name="Rectangle 3"/>
          <p:cNvSpPr txBox="1">
            <a:spLocks noGrp="1"/>
          </p:cNvSpPr>
          <p:nvPr>
            <p:ph type="subTitle" idx="4294967295"/>
          </p:nvPr>
        </p:nvSpPr>
        <p:spPr>
          <a:xfrm>
            <a:off x="1371599" y="3886200"/>
            <a:ext cx="6400440" cy="1752119"/>
          </a:xfrm>
        </p:spPr>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a:spcBef>
                <a:spcPts val="1199"/>
              </a:spcBef>
              <a:spcAft>
                <a:spcPts val="300"/>
              </a:spcAft>
              <a:buNone/>
            </a:pPr>
            <a:r>
              <a:rPr lang="en-US" sz="4400" i="0" dirty="0">
                <a:solidFill>
                  <a:schemeClr val="bg1"/>
                </a:solidFill>
                <a:latin typeface="Arial" pitchFamily="18"/>
              </a:rPr>
              <a:t>Goal:  To optimize reproductive productivity and longevity</a:t>
            </a:r>
          </a:p>
          <a:p>
            <a:pPr marL="0" lvl="0" indent="0" algn="ctr">
              <a:spcBef>
                <a:spcPts val="1199"/>
              </a:spcBef>
              <a:spcAft>
                <a:spcPts val="300"/>
              </a:spcAft>
              <a:buNone/>
            </a:pPr>
            <a:endParaRPr lang="en-US" sz="4400" i="0" dirty="0">
              <a:latin typeface="Arial" pitchFamily="18"/>
            </a:endParaRPr>
          </a:p>
          <a:p>
            <a:pPr marL="0" lvl="0" indent="0" algn="ctr">
              <a:spcBef>
                <a:spcPts val="1199"/>
              </a:spcBef>
              <a:spcAft>
                <a:spcPts val="300"/>
              </a:spcAft>
              <a:buNone/>
            </a:pPr>
            <a:endParaRPr lang="en-US" sz="4400" i="0" dirty="0">
              <a:latin typeface="Arial"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name="Feeding Developing Gilts">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Feeding Developing Gilts</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spcBef>
                <a:spcPts val="1199"/>
              </a:spcBef>
              <a:spcAft>
                <a:spcPts val="300"/>
              </a:spcAft>
              <a:buClr>
                <a:srgbClr val="FFFFFF"/>
              </a:buClr>
              <a:buChar char="•"/>
            </a:pPr>
            <a:r>
              <a:rPr lang="en-US" dirty="0">
                <a:solidFill>
                  <a:schemeClr val="bg1"/>
                </a:solidFill>
                <a:latin typeface="Arial" pitchFamily="18"/>
              </a:rPr>
              <a:t>Body Condition:</a:t>
            </a:r>
          </a:p>
          <a:p>
            <a:pPr marL="0" lvl="1" indent="0">
              <a:spcBef>
                <a:spcPts val="558"/>
              </a:spcBef>
              <a:spcAft>
                <a:spcPts val="0"/>
              </a:spcAft>
              <a:buClr>
                <a:srgbClr val="FFFFFF"/>
              </a:buClr>
            </a:pPr>
            <a:r>
              <a:rPr lang="en-US" sz="2800" dirty="0">
                <a:solidFill>
                  <a:schemeClr val="bg1"/>
                </a:solidFill>
                <a:latin typeface="Arial" pitchFamily="18"/>
              </a:rPr>
              <a:t>High culling rate of gilts due to anestrus is highly correlated with low body fat stores</a:t>
            </a:r>
          </a:p>
          <a:p>
            <a:pPr marL="0" lvl="2" indent="0">
              <a:spcBef>
                <a:spcPts val="479"/>
              </a:spcBef>
              <a:spcAft>
                <a:spcPts val="0"/>
              </a:spcAft>
              <a:buClr>
                <a:srgbClr val="FFFFFF"/>
              </a:buClr>
              <a:buChar char="•"/>
            </a:pPr>
            <a:r>
              <a:rPr lang="en-US" sz="2400" dirty="0">
                <a:solidFill>
                  <a:schemeClr val="bg1"/>
                </a:solidFill>
                <a:latin typeface="Arial" pitchFamily="18"/>
              </a:rPr>
              <a:t>Due to combined effects of genetic selection for leanness and earlier mating, gilts enter reproductive portion of life with lower fat stores</a:t>
            </a:r>
          </a:p>
          <a:p>
            <a:pPr marL="0" lvl="2" indent="0">
              <a:spcBef>
                <a:spcPts val="479"/>
              </a:spcBef>
              <a:spcAft>
                <a:spcPts val="0"/>
              </a:spcAft>
              <a:buClr>
                <a:srgbClr val="FFFFFF"/>
              </a:buClr>
              <a:buChar char="•"/>
            </a:pPr>
            <a:r>
              <a:rPr lang="en-US" sz="2400" dirty="0">
                <a:solidFill>
                  <a:schemeClr val="bg1"/>
                </a:solidFill>
                <a:latin typeface="Arial" pitchFamily="18"/>
              </a:rPr>
              <a:t>&gt;20 mm BF = 46% reaching parity 4</a:t>
            </a:r>
          </a:p>
          <a:p>
            <a:pPr marL="0" lvl="2" indent="0">
              <a:spcBef>
                <a:spcPts val="479"/>
              </a:spcBef>
              <a:spcAft>
                <a:spcPts val="0"/>
              </a:spcAft>
              <a:buClr>
                <a:srgbClr val="FFFFFF"/>
              </a:buClr>
              <a:buChar char="•"/>
            </a:pPr>
            <a:r>
              <a:rPr lang="en-US" sz="2400" dirty="0">
                <a:solidFill>
                  <a:schemeClr val="bg1"/>
                </a:solidFill>
                <a:latin typeface="Arial" pitchFamily="18"/>
              </a:rPr>
              <a:t>&lt;14 mm BF = 28% reaching parity 4</a:t>
            </a:r>
          </a:p>
          <a:p>
            <a:pPr marL="0" lvl="0" indent="0">
              <a:spcBef>
                <a:spcPts val="1199"/>
              </a:spcBef>
              <a:spcAft>
                <a:spcPts val="300"/>
              </a:spcAft>
              <a:buNone/>
            </a:pPr>
            <a:endParaRPr lang="en-US" dirty="0">
              <a:latin typeface="Arial" pitchFamily="18"/>
            </a:endParaRPr>
          </a:p>
          <a:p>
            <a:pPr marL="0" lvl="0" indent="0">
              <a:spcBef>
                <a:spcPts val="1199"/>
              </a:spcBef>
              <a:spcAft>
                <a:spcPts val="300"/>
              </a:spcAft>
              <a:buNone/>
            </a:pPr>
            <a:endParaRPr lang="en-US" dirty="0">
              <a:latin typeface="Arial"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name="Feeding Developing Gilts">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Feeding Developing Gilts</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spcBef>
                <a:spcPts val="1199"/>
              </a:spcBef>
              <a:spcAft>
                <a:spcPts val="300"/>
              </a:spcAft>
              <a:buClr>
                <a:srgbClr val="FFFFFF"/>
              </a:buClr>
              <a:buChar char="•"/>
            </a:pPr>
            <a:r>
              <a:rPr lang="en-US" dirty="0">
                <a:solidFill>
                  <a:schemeClr val="bg1"/>
                </a:solidFill>
                <a:latin typeface="Arial" pitchFamily="18"/>
              </a:rPr>
              <a:t>Body Condition:</a:t>
            </a:r>
          </a:p>
          <a:p>
            <a:pPr marL="0" lvl="1" indent="0">
              <a:spcBef>
                <a:spcPts val="558"/>
              </a:spcBef>
              <a:spcAft>
                <a:spcPts val="0"/>
              </a:spcAft>
              <a:buClr>
                <a:srgbClr val="FFFFFF"/>
              </a:buClr>
            </a:pPr>
            <a:r>
              <a:rPr lang="en-US" sz="2800" dirty="0">
                <a:solidFill>
                  <a:schemeClr val="bg1"/>
                </a:solidFill>
                <a:latin typeface="Arial" pitchFamily="18"/>
              </a:rPr>
              <a:t>High culling rate of gilts due to anestrus is highly correlated with low body fat stores</a:t>
            </a:r>
          </a:p>
          <a:p>
            <a:pPr marL="0" lvl="2" indent="0">
              <a:spcBef>
                <a:spcPts val="479"/>
              </a:spcBef>
              <a:spcAft>
                <a:spcPts val="0"/>
              </a:spcAft>
              <a:buClr>
                <a:srgbClr val="FFFFFF"/>
              </a:buClr>
              <a:buChar char="•"/>
            </a:pPr>
            <a:r>
              <a:rPr lang="en-US" sz="2400" dirty="0">
                <a:solidFill>
                  <a:schemeClr val="bg1"/>
                </a:solidFill>
                <a:latin typeface="Arial" pitchFamily="18"/>
              </a:rPr>
              <a:t>This does not mean feed your gilts to obesity</a:t>
            </a:r>
          </a:p>
          <a:p>
            <a:pPr marL="0" lvl="2" indent="0">
              <a:spcBef>
                <a:spcPts val="479"/>
              </a:spcBef>
              <a:spcAft>
                <a:spcPts val="0"/>
              </a:spcAft>
              <a:buClr>
                <a:srgbClr val="FFFFFF"/>
              </a:buClr>
              <a:buChar char="•"/>
            </a:pPr>
            <a:r>
              <a:rPr lang="en-US" sz="2400" dirty="0">
                <a:solidFill>
                  <a:schemeClr val="bg1"/>
                </a:solidFill>
                <a:latin typeface="Arial" pitchFamily="18"/>
              </a:rPr>
              <a:t>Studies show that a feeding level of 2.5 times maintenance or higher will result in decreased reproductive performance</a:t>
            </a:r>
          </a:p>
          <a:p>
            <a:pPr marL="0" lvl="0" indent="0">
              <a:spcBef>
                <a:spcPts val="1199"/>
              </a:spcBef>
              <a:spcAft>
                <a:spcPts val="300"/>
              </a:spcAft>
              <a:buNone/>
            </a:pPr>
            <a:endParaRPr lang="en-US" dirty="0">
              <a:latin typeface="Arial"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name="Feeding Developing Gilts">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Feeding Developing Gilts</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spcBef>
                <a:spcPts val="1199"/>
              </a:spcBef>
              <a:spcAft>
                <a:spcPts val="300"/>
              </a:spcAft>
              <a:buClr>
                <a:srgbClr val="FFFFFF"/>
              </a:buClr>
              <a:buChar char="•"/>
            </a:pPr>
            <a:r>
              <a:rPr lang="en-US" dirty="0" err="1">
                <a:solidFill>
                  <a:schemeClr val="bg1"/>
                </a:solidFill>
                <a:latin typeface="Arial" pitchFamily="18"/>
              </a:rPr>
              <a:t>Locomotor</a:t>
            </a:r>
            <a:r>
              <a:rPr lang="en-US" dirty="0">
                <a:solidFill>
                  <a:schemeClr val="bg1"/>
                </a:solidFill>
                <a:latin typeface="Arial" pitchFamily="18"/>
              </a:rPr>
              <a:t> failure:</a:t>
            </a:r>
          </a:p>
          <a:p>
            <a:pPr marL="0" lvl="1" indent="0">
              <a:spcBef>
                <a:spcPts val="558"/>
              </a:spcBef>
              <a:spcAft>
                <a:spcPts val="0"/>
              </a:spcAft>
              <a:buClr>
                <a:srgbClr val="FFFFFF"/>
              </a:buClr>
            </a:pPr>
            <a:r>
              <a:rPr lang="en-US" sz="2800" dirty="0">
                <a:solidFill>
                  <a:schemeClr val="bg1"/>
                </a:solidFill>
                <a:latin typeface="Arial" pitchFamily="18"/>
              </a:rPr>
              <a:t>12% of females are culled for this reason</a:t>
            </a:r>
          </a:p>
          <a:p>
            <a:pPr marL="0" lvl="1" indent="0">
              <a:spcBef>
                <a:spcPts val="558"/>
              </a:spcBef>
              <a:spcAft>
                <a:spcPts val="0"/>
              </a:spcAft>
              <a:buClr>
                <a:srgbClr val="FFFFFF"/>
              </a:buClr>
            </a:pPr>
            <a:r>
              <a:rPr lang="en-US" sz="2800" dirty="0">
                <a:solidFill>
                  <a:schemeClr val="bg1"/>
                </a:solidFill>
                <a:latin typeface="Arial" pitchFamily="18"/>
              </a:rPr>
              <a:t>Structural soundness is critical for longevity</a:t>
            </a:r>
          </a:p>
          <a:p>
            <a:pPr marL="0" lvl="1" indent="0">
              <a:spcBef>
                <a:spcPts val="558"/>
              </a:spcBef>
              <a:spcAft>
                <a:spcPts val="0"/>
              </a:spcAft>
              <a:buClr>
                <a:srgbClr val="FFFFFF"/>
              </a:buClr>
            </a:pPr>
            <a:r>
              <a:rPr lang="en-US" sz="2800" dirty="0">
                <a:solidFill>
                  <a:schemeClr val="bg1"/>
                </a:solidFill>
                <a:latin typeface="Arial" pitchFamily="18"/>
              </a:rPr>
              <a:t>Significantly higher leg disorders were observed in females fed at levels higher than required for maintenance/moderate growth</a:t>
            </a:r>
          </a:p>
          <a:p>
            <a:pPr marL="0" lvl="0" indent="0">
              <a:buNone/>
            </a:pPr>
            <a:endParaRPr lang="en-US" sz="2800" b="0" i="0" dirty="0">
              <a:latin typeface="Arial" pitchFamily="18"/>
            </a:endParaRPr>
          </a:p>
          <a:p>
            <a:pPr marL="0" lvl="0" indent="0">
              <a:buNone/>
            </a:pPr>
            <a:endParaRPr lang="en-US" sz="2800" b="0" i="0" dirty="0">
              <a:latin typeface="Arial" pitchFamily="18"/>
            </a:endParaRPr>
          </a:p>
          <a:p>
            <a:pPr marL="0" lvl="0" indent="0">
              <a:spcBef>
                <a:spcPts val="1199"/>
              </a:spcBef>
              <a:spcAft>
                <a:spcPts val="300"/>
              </a:spcAft>
              <a:buNone/>
            </a:pPr>
            <a:endParaRPr lang="en-US" dirty="0">
              <a:latin typeface="Arial"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Terminology">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5609" y="274680"/>
            <a:ext cx="9118391" cy="6326407"/>
          </a:xfrm>
          <a:prstGeom prst="rect">
            <a:avLst/>
          </a:prstGeom>
        </p:spPr>
      </p:pic>
      <p:sp>
        <p:nvSpPr>
          <p:cNvPr id="3" name="Rectangle 3"/>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a:t>Terminology</a:t>
            </a:r>
          </a:p>
        </p:txBody>
      </p:sp>
      <p:sp>
        <p:nvSpPr>
          <p:cNvPr id="4" name="Rectangle 4"/>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hangingPunct="1">
              <a:spcBef>
                <a:spcPts val="1199"/>
              </a:spcBef>
              <a:spcAft>
                <a:spcPts val="300"/>
              </a:spcAft>
              <a:buNone/>
            </a:pPr>
            <a:endParaRPr lang="en-US" sz="2800" i="0">
              <a:latin typeface="Arial" pitchFamily="18"/>
            </a:endParaRPr>
          </a:p>
          <a:p>
            <a:pPr marL="0" lvl="0" indent="0" hangingPunct="1">
              <a:spcBef>
                <a:spcPts val="1199"/>
              </a:spcBef>
              <a:spcAft>
                <a:spcPts val="300"/>
              </a:spcAft>
              <a:buNone/>
            </a:pPr>
            <a:endParaRPr lang="en-US" sz="2800" i="0">
              <a:latin typeface="Arial" pitchFamily="18"/>
            </a:endParaRPr>
          </a:p>
          <a:p>
            <a:pPr marL="0" lvl="0" indent="0" hangingPunct="1">
              <a:spcBef>
                <a:spcPts val="1199"/>
              </a:spcBef>
              <a:spcAft>
                <a:spcPts val="300"/>
              </a:spcAft>
              <a:buNone/>
            </a:pPr>
            <a:endParaRPr lang="en-US" sz="2800" i="0">
              <a:latin typeface="Arial" pitchFamily="18"/>
            </a:endParaRPr>
          </a:p>
          <a:p>
            <a:pPr marL="0" lvl="0" indent="0" hangingPunct="1">
              <a:spcBef>
                <a:spcPts val="1199"/>
              </a:spcBef>
              <a:spcAft>
                <a:spcPts val="300"/>
              </a:spcAft>
              <a:buNone/>
            </a:pPr>
            <a:endParaRPr lang="en-US" sz="2800" i="0">
              <a:latin typeface="Arial" pitchFamily="18"/>
            </a:endParaRPr>
          </a:p>
          <a:p>
            <a:pPr marL="0" lvl="0" indent="0" hangingPunct="1">
              <a:spcBef>
                <a:spcPts val="1199"/>
              </a:spcBef>
              <a:spcAft>
                <a:spcPts val="300"/>
              </a:spcAft>
              <a:buNone/>
            </a:pPr>
            <a:endParaRPr lang="en-US" sz="2800" i="0">
              <a:latin typeface="Arial" pitchFamily="18"/>
            </a:endParaRPr>
          </a:p>
        </p:txBody>
      </p:sp>
      <p:sp>
        <p:nvSpPr>
          <p:cNvPr id="5" name="Rectangle 5"/>
          <p:cNvSpPr/>
          <p:nvPr/>
        </p:nvSpPr>
        <p:spPr>
          <a:xfrm>
            <a:off x="1067160" y="5410560"/>
            <a:ext cx="8229240" cy="1142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ctr" anchorCtr="0" compatLnSpc="0"/>
          <a:lstStyle/>
          <a:p>
            <a:pPr marL="0" marR="0" lvl="0" indent="0" algn="ctr" rtl="0" hangingPunct="1">
              <a:lnSpc>
                <a:spcPct val="100000"/>
              </a:lnSpc>
              <a:spcBef>
                <a:spcPts val="1199"/>
              </a:spcBef>
              <a:spcAft>
                <a:spcPts val="300"/>
              </a:spcAft>
              <a:buNone/>
              <a:tabLst/>
              <a:defRPr sz="1800"/>
            </a:pPr>
            <a:r>
              <a:rPr lang="en-US" sz="4400" b="1" i="0" u="none" strike="noStrike" kern="1200" spc="0" dirty="0">
                <a:ln>
                  <a:noFill/>
                </a:ln>
                <a:solidFill>
                  <a:schemeClr val="bg1"/>
                </a:solidFill>
                <a:latin typeface="Arial" pitchFamily="18"/>
                <a:ea typeface="Microsoft YaHei" pitchFamily="2"/>
                <a:cs typeface="Mangal" pitchFamily="2"/>
              </a:rPr>
              <a:t>GILT  young intact female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name="Feeding Developing Gilts">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Feeding Developing Gilts</a:t>
            </a:r>
          </a:p>
        </p:txBody>
      </p:sp>
      <p:sp>
        <p:nvSpPr>
          <p:cNvPr id="3" name="Rectangle 3"/>
          <p:cNvSpPr txBox="1">
            <a:spLocks noGrp="1"/>
          </p:cNvSpPr>
          <p:nvPr>
            <p:ph type="body" idx="4294967295"/>
          </p:nvPr>
        </p:nvSpPr>
        <p:spPr>
          <a:xfrm>
            <a:off x="533520" y="1600200"/>
            <a:ext cx="8152920" cy="5105160"/>
          </a:xfrm>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lnSpc>
                <a:spcPct val="90000"/>
              </a:lnSpc>
              <a:spcBef>
                <a:spcPts val="1199"/>
              </a:spcBef>
              <a:spcAft>
                <a:spcPts val="300"/>
              </a:spcAft>
              <a:buClr>
                <a:srgbClr val="FFFFFF"/>
              </a:buClr>
              <a:buChar char="•"/>
            </a:pPr>
            <a:r>
              <a:rPr lang="en-US" dirty="0">
                <a:solidFill>
                  <a:schemeClr val="bg1"/>
                </a:solidFill>
                <a:latin typeface="Arial" pitchFamily="18"/>
              </a:rPr>
              <a:t>Practical feeding recommendations:</a:t>
            </a:r>
          </a:p>
          <a:p>
            <a:pPr marL="0" lvl="1" indent="0">
              <a:lnSpc>
                <a:spcPct val="90000"/>
              </a:lnSpc>
              <a:spcBef>
                <a:spcPts val="558"/>
              </a:spcBef>
              <a:spcAft>
                <a:spcPts val="0"/>
              </a:spcAft>
              <a:buClr>
                <a:srgbClr val="FFFFFF"/>
              </a:buClr>
            </a:pPr>
            <a:r>
              <a:rPr lang="en-US" sz="2800" dirty="0">
                <a:solidFill>
                  <a:schemeClr val="bg1"/>
                </a:solidFill>
                <a:latin typeface="Arial" pitchFamily="18"/>
              </a:rPr>
              <a:t>Nutrient needs of replacement gilts is similar to that of GF pigs</a:t>
            </a:r>
          </a:p>
          <a:p>
            <a:pPr marL="0" lvl="1" indent="0">
              <a:lnSpc>
                <a:spcPct val="90000"/>
              </a:lnSpc>
              <a:spcBef>
                <a:spcPts val="558"/>
              </a:spcBef>
              <a:spcAft>
                <a:spcPts val="0"/>
              </a:spcAft>
              <a:buClr>
                <a:srgbClr val="FFFFFF"/>
              </a:buClr>
            </a:pPr>
            <a:r>
              <a:rPr lang="en-US" sz="2800" dirty="0">
                <a:solidFill>
                  <a:schemeClr val="bg1"/>
                </a:solidFill>
                <a:latin typeface="Arial" pitchFamily="18"/>
              </a:rPr>
              <a:t>Moderate restriction of FI in late finishing/pre-breeding  to slow growth seems most prudent</a:t>
            </a:r>
          </a:p>
          <a:p>
            <a:pPr marL="0" lvl="2" indent="0">
              <a:lnSpc>
                <a:spcPct val="90000"/>
              </a:lnSpc>
              <a:spcBef>
                <a:spcPts val="479"/>
              </a:spcBef>
              <a:spcAft>
                <a:spcPts val="0"/>
              </a:spcAft>
              <a:buClr>
                <a:srgbClr val="FFFFFF"/>
              </a:buClr>
              <a:buChar char="•"/>
            </a:pPr>
            <a:r>
              <a:rPr lang="en-US" sz="2400" dirty="0">
                <a:solidFill>
                  <a:schemeClr val="bg1"/>
                </a:solidFill>
                <a:latin typeface="Arial" pitchFamily="18"/>
              </a:rPr>
              <a:t>110-120 kg at mating at second estrus</a:t>
            </a:r>
          </a:p>
          <a:p>
            <a:pPr marL="0" lvl="2" indent="0">
              <a:lnSpc>
                <a:spcPct val="90000"/>
              </a:lnSpc>
              <a:spcBef>
                <a:spcPts val="479"/>
              </a:spcBef>
              <a:spcAft>
                <a:spcPts val="0"/>
              </a:spcAft>
              <a:buClr>
                <a:srgbClr val="FFFFFF"/>
              </a:buClr>
              <a:buChar char="•"/>
            </a:pPr>
            <a:r>
              <a:rPr lang="en-US" sz="2400" dirty="0">
                <a:solidFill>
                  <a:schemeClr val="bg1"/>
                </a:solidFill>
                <a:latin typeface="Arial" pitchFamily="18"/>
              </a:rPr>
              <a:t>Use of low energy (high fiber) ingredients to dilute energy content of diet</a:t>
            </a:r>
          </a:p>
          <a:p>
            <a:pPr marL="0" lvl="1" indent="0">
              <a:lnSpc>
                <a:spcPct val="90000"/>
              </a:lnSpc>
              <a:spcBef>
                <a:spcPts val="558"/>
              </a:spcBef>
              <a:spcAft>
                <a:spcPts val="0"/>
              </a:spcAft>
              <a:buClr>
                <a:srgbClr val="FFFFFF"/>
              </a:buClr>
            </a:pPr>
            <a:r>
              <a:rPr lang="en-US" sz="2800" dirty="0">
                <a:solidFill>
                  <a:schemeClr val="bg1"/>
                </a:solidFill>
                <a:latin typeface="Arial" pitchFamily="18"/>
              </a:rPr>
              <a:t>NO recommendation for feeding the replacement gilt</a:t>
            </a:r>
          </a:p>
          <a:p>
            <a:pPr marL="0" lvl="2" indent="0">
              <a:lnSpc>
                <a:spcPct val="90000"/>
              </a:lnSpc>
              <a:spcBef>
                <a:spcPts val="479"/>
              </a:spcBef>
              <a:spcAft>
                <a:spcPts val="0"/>
              </a:spcAft>
              <a:buClr>
                <a:srgbClr val="FFFFFF"/>
              </a:buClr>
              <a:buChar char="•"/>
            </a:pPr>
            <a:r>
              <a:rPr lang="en-US" sz="2400" dirty="0">
                <a:solidFill>
                  <a:schemeClr val="bg1"/>
                </a:solidFill>
                <a:latin typeface="Arial" pitchFamily="18"/>
              </a:rPr>
              <a:t>Too much fat = </a:t>
            </a:r>
            <a:r>
              <a:rPr lang="en-US" sz="2400" dirty="0" err="1">
                <a:solidFill>
                  <a:schemeClr val="bg1"/>
                </a:solidFill>
                <a:latin typeface="Arial" pitchFamily="18"/>
              </a:rPr>
              <a:t>locomotor</a:t>
            </a:r>
            <a:r>
              <a:rPr lang="en-US" sz="2400" dirty="0">
                <a:solidFill>
                  <a:schemeClr val="bg1"/>
                </a:solidFill>
                <a:latin typeface="Arial" pitchFamily="18"/>
              </a:rPr>
              <a:t> problems</a:t>
            </a:r>
          </a:p>
          <a:p>
            <a:pPr marL="0" lvl="2" indent="0">
              <a:lnSpc>
                <a:spcPct val="90000"/>
              </a:lnSpc>
              <a:spcBef>
                <a:spcPts val="479"/>
              </a:spcBef>
              <a:spcAft>
                <a:spcPts val="0"/>
              </a:spcAft>
              <a:buClr>
                <a:srgbClr val="FFFFFF"/>
              </a:buClr>
              <a:buChar char="•"/>
            </a:pPr>
            <a:r>
              <a:rPr lang="en-US" sz="2400" dirty="0">
                <a:solidFill>
                  <a:schemeClr val="bg1"/>
                </a:solidFill>
                <a:latin typeface="Arial" pitchFamily="18"/>
              </a:rPr>
              <a:t>Not enough fat = reduced productivity</a:t>
            </a:r>
          </a:p>
          <a:p>
            <a:pPr marL="0" lvl="0" indent="0">
              <a:lnSpc>
                <a:spcPct val="90000"/>
              </a:lnSpc>
              <a:buNone/>
            </a:pPr>
            <a:endParaRPr lang="en-US" sz="2800" b="0" i="0" dirty="0">
              <a:latin typeface="Arial" pitchFamily="18"/>
            </a:endParaRPr>
          </a:p>
          <a:p>
            <a:pPr marL="0" lvl="0" indent="0">
              <a:lnSpc>
                <a:spcPct val="90000"/>
              </a:lnSpc>
              <a:buNone/>
            </a:pPr>
            <a:endParaRPr lang="en-US" sz="2800" b="0" i="0" dirty="0">
              <a:latin typeface="Arial" pitchFamily="18"/>
            </a:endParaRPr>
          </a:p>
          <a:p>
            <a:pPr marL="0" lvl="0" indent="0">
              <a:lnSpc>
                <a:spcPct val="90000"/>
              </a:lnSpc>
              <a:spcBef>
                <a:spcPts val="1199"/>
              </a:spcBef>
              <a:spcAft>
                <a:spcPts val="300"/>
              </a:spcAft>
              <a:buNone/>
            </a:pPr>
            <a:endParaRPr lang="en-US" dirty="0">
              <a:latin typeface="Arial"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name="Feeding Developing Gilts">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Feeding Developing Gilts</a:t>
            </a:r>
          </a:p>
        </p:txBody>
      </p:sp>
      <p:sp>
        <p:nvSpPr>
          <p:cNvPr id="3" name="Rectangle 3"/>
          <p:cNvSpPr txBox="1">
            <a:spLocks noGrp="1"/>
          </p:cNvSpPr>
          <p:nvPr>
            <p:ph type="body" idx="4294967295"/>
          </p:nvPr>
        </p:nvSpPr>
        <p:spPr>
          <a:xfrm>
            <a:off x="533520" y="1600200"/>
            <a:ext cx="8152920" cy="5105160"/>
          </a:xfrm>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lnSpc>
                <a:spcPct val="90000"/>
              </a:lnSpc>
              <a:spcBef>
                <a:spcPts val="1199"/>
              </a:spcBef>
              <a:spcAft>
                <a:spcPts val="300"/>
              </a:spcAft>
              <a:buClr>
                <a:srgbClr val="FFFFFF"/>
              </a:buClr>
              <a:buChar char="•"/>
            </a:pPr>
            <a:r>
              <a:rPr lang="en-US" dirty="0">
                <a:solidFill>
                  <a:schemeClr val="bg1"/>
                </a:solidFill>
                <a:latin typeface="Arial" pitchFamily="18"/>
              </a:rPr>
              <a:t>Occurrence of Puberty:</a:t>
            </a:r>
          </a:p>
          <a:p>
            <a:pPr marL="0" lvl="1" indent="0">
              <a:lnSpc>
                <a:spcPct val="90000"/>
              </a:lnSpc>
              <a:spcBef>
                <a:spcPts val="558"/>
              </a:spcBef>
              <a:spcAft>
                <a:spcPts val="0"/>
              </a:spcAft>
              <a:buClr>
                <a:srgbClr val="FFFFFF"/>
              </a:buClr>
            </a:pPr>
            <a:r>
              <a:rPr lang="en-US" sz="2800" dirty="0">
                <a:solidFill>
                  <a:schemeClr val="bg1"/>
                </a:solidFill>
                <a:latin typeface="Arial" pitchFamily="18"/>
              </a:rPr>
              <a:t>200 to 220 d of age</a:t>
            </a:r>
          </a:p>
          <a:p>
            <a:pPr marL="0" lvl="2" indent="0">
              <a:lnSpc>
                <a:spcPct val="90000"/>
              </a:lnSpc>
              <a:spcBef>
                <a:spcPts val="479"/>
              </a:spcBef>
              <a:spcAft>
                <a:spcPts val="0"/>
              </a:spcAft>
              <a:buClr>
                <a:srgbClr val="FFFFFF"/>
              </a:buClr>
              <a:buChar char="•"/>
            </a:pPr>
            <a:r>
              <a:rPr lang="en-US" sz="2400" dirty="0">
                <a:solidFill>
                  <a:schemeClr val="bg1"/>
                </a:solidFill>
                <a:latin typeface="Arial" pitchFamily="18"/>
              </a:rPr>
              <a:t>Range 102-350 d of age</a:t>
            </a:r>
          </a:p>
          <a:p>
            <a:pPr marL="0" lvl="1" indent="0">
              <a:lnSpc>
                <a:spcPct val="90000"/>
              </a:lnSpc>
              <a:spcBef>
                <a:spcPts val="558"/>
              </a:spcBef>
              <a:spcAft>
                <a:spcPts val="0"/>
              </a:spcAft>
              <a:buClr>
                <a:srgbClr val="FFFFFF"/>
              </a:buClr>
            </a:pPr>
            <a:r>
              <a:rPr lang="en-US" sz="2800" dirty="0">
                <a:solidFill>
                  <a:schemeClr val="bg1"/>
                </a:solidFill>
                <a:latin typeface="Arial" pitchFamily="18"/>
              </a:rPr>
              <a:t>Factors affecting:</a:t>
            </a:r>
          </a:p>
          <a:p>
            <a:pPr marL="0" lvl="2" indent="0">
              <a:lnSpc>
                <a:spcPct val="90000"/>
              </a:lnSpc>
              <a:spcBef>
                <a:spcPts val="479"/>
              </a:spcBef>
              <a:spcAft>
                <a:spcPts val="0"/>
              </a:spcAft>
              <a:buClr>
                <a:srgbClr val="FFFFFF"/>
              </a:buClr>
              <a:buChar char="•"/>
            </a:pPr>
            <a:r>
              <a:rPr lang="en-US" sz="2400" dirty="0">
                <a:solidFill>
                  <a:schemeClr val="bg1"/>
                </a:solidFill>
                <a:latin typeface="Arial" pitchFamily="18"/>
              </a:rPr>
              <a:t>Genetic line</a:t>
            </a:r>
          </a:p>
          <a:p>
            <a:pPr marL="0" lvl="2" indent="0">
              <a:lnSpc>
                <a:spcPct val="90000"/>
              </a:lnSpc>
              <a:spcBef>
                <a:spcPts val="479"/>
              </a:spcBef>
              <a:spcAft>
                <a:spcPts val="0"/>
              </a:spcAft>
              <a:buClr>
                <a:srgbClr val="FFFFFF"/>
              </a:buClr>
              <a:buChar char="•"/>
            </a:pPr>
            <a:r>
              <a:rPr lang="en-US" sz="2400" dirty="0">
                <a:solidFill>
                  <a:schemeClr val="bg1"/>
                </a:solidFill>
                <a:latin typeface="Arial" pitchFamily="18"/>
              </a:rPr>
              <a:t>Social environment</a:t>
            </a:r>
          </a:p>
          <a:p>
            <a:pPr marL="0" lvl="2" indent="0">
              <a:lnSpc>
                <a:spcPct val="90000"/>
              </a:lnSpc>
              <a:spcBef>
                <a:spcPts val="479"/>
              </a:spcBef>
              <a:spcAft>
                <a:spcPts val="0"/>
              </a:spcAft>
              <a:buClr>
                <a:srgbClr val="FFFFFF"/>
              </a:buClr>
              <a:buChar char="•"/>
            </a:pPr>
            <a:r>
              <a:rPr lang="en-US" sz="2400" dirty="0">
                <a:solidFill>
                  <a:schemeClr val="bg1"/>
                </a:solidFill>
                <a:latin typeface="Arial" pitchFamily="18"/>
              </a:rPr>
              <a:t>Season</a:t>
            </a:r>
          </a:p>
          <a:p>
            <a:pPr marL="0" lvl="2" indent="0">
              <a:lnSpc>
                <a:spcPct val="90000"/>
              </a:lnSpc>
              <a:spcBef>
                <a:spcPts val="479"/>
              </a:spcBef>
              <a:spcAft>
                <a:spcPts val="0"/>
              </a:spcAft>
              <a:buClr>
                <a:srgbClr val="FFFFFF"/>
              </a:buClr>
              <a:buChar char="•"/>
            </a:pPr>
            <a:r>
              <a:rPr lang="en-US" sz="2400" dirty="0">
                <a:solidFill>
                  <a:schemeClr val="bg1"/>
                </a:solidFill>
                <a:latin typeface="Arial" pitchFamily="18"/>
              </a:rPr>
              <a:t>Boar exposure</a:t>
            </a:r>
          </a:p>
          <a:p>
            <a:pPr marL="0" lvl="2" indent="0">
              <a:lnSpc>
                <a:spcPct val="90000"/>
              </a:lnSpc>
              <a:spcBef>
                <a:spcPts val="479"/>
              </a:spcBef>
              <a:spcAft>
                <a:spcPts val="0"/>
              </a:spcAft>
              <a:buClr>
                <a:srgbClr val="FFFF00"/>
              </a:buClr>
              <a:buChar char="•"/>
            </a:pPr>
            <a:r>
              <a:rPr lang="en-US" sz="2400" dirty="0">
                <a:solidFill>
                  <a:schemeClr val="bg1"/>
                </a:solidFill>
                <a:latin typeface="Arial" pitchFamily="18"/>
              </a:rPr>
              <a:t>Growth rate</a:t>
            </a:r>
          </a:p>
          <a:p>
            <a:pPr marL="0" lvl="2" indent="0">
              <a:lnSpc>
                <a:spcPct val="90000"/>
              </a:lnSpc>
              <a:spcBef>
                <a:spcPts val="479"/>
              </a:spcBef>
              <a:spcAft>
                <a:spcPts val="0"/>
              </a:spcAft>
              <a:buClr>
                <a:srgbClr val="FFFF00"/>
              </a:buClr>
              <a:buChar char="•"/>
            </a:pPr>
            <a:r>
              <a:rPr lang="en-US" sz="2400" dirty="0">
                <a:solidFill>
                  <a:schemeClr val="bg1"/>
                </a:solidFill>
                <a:latin typeface="Arial" pitchFamily="18"/>
              </a:rPr>
              <a:t>Body composition</a:t>
            </a:r>
          </a:p>
          <a:p>
            <a:pPr marL="0" lvl="2" indent="0">
              <a:lnSpc>
                <a:spcPct val="90000"/>
              </a:lnSpc>
              <a:spcBef>
                <a:spcPts val="479"/>
              </a:spcBef>
              <a:spcAft>
                <a:spcPts val="0"/>
              </a:spcAft>
              <a:buClr>
                <a:srgbClr val="FFFF00"/>
              </a:buClr>
              <a:buChar char="•"/>
            </a:pPr>
            <a:r>
              <a:rPr lang="en-US" sz="2400" dirty="0">
                <a:solidFill>
                  <a:schemeClr val="bg1"/>
                </a:solidFill>
                <a:latin typeface="Arial" pitchFamily="18"/>
              </a:rPr>
              <a:t>Age</a:t>
            </a:r>
          </a:p>
          <a:p>
            <a:pPr marL="0" lvl="0" indent="0">
              <a:lnSpc>
                <a:spcPct val="90000"/>
              </a:lnSpc>
              <a:spcBef>
                <a:spcPts val="1199"/>
              </a:spcBef>
              <a:spcAft>
                <a:spcPts val="300"/>
              </a:spcAft>
              <a:buNone/>
            </a:pPr>
            <a:endParaRPr lang="en-US" dirty="0">
              <a:latin typeface="Arial"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name="Feeding Developing Gilts">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Feeding Developing Gilts</a:t>
            </a:r>
          </a:p>
        </p:txBody>
      </p:sp>
      <p:sp>
        <p:nvSpPr>
          <p:cNvPr id="3" name="Rectangle 3"/>
          <p:cNvSpPr txBox="1">
            <a:spLocks noGrp="1"/>
          </p:cNvSpPr>
          <p:nvPr>
            <p:ph type="body" idx="4294967295"/>
          </p:nvPr>
        </p:nvSpPr>
        <p:spPr>
          <a:xfrm>
            <a:off x="533520" y="1600200"/>
            <a:ext cx="8152920" cy="5105160"/>
          </a:xfrm>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spcBef>
                <a:spcPts val="1199"/>
              </a:spcBef>
              <a:spcAft>
                <a:spcPts val="300"/>
              </a:spcAft>
              <a:buClr>
                <a:srgbClr val="FFFFFF"/>
              </a:buClr>
              <a:buChar char="•"/>
            </a:pPr>
            <a:r>
              <a:rPr lang="en-US" dirty="0">
                <a:solidFill>
                  <a:schemeClr val="bg1"/>
                </a:solidFill>
                <a:latin typeface="Arial" pitchFamily="18"/>
              </a:rPr>
              <a:t>Occurrence of Puberty:</a:t>
            </a:r>
          </a:p>
          <a:p>
            <a:pPr marL="0" lvl="1" indent="0">
              <a:spcBef>
                <a:spcPts val="558"/>
              </a:spcBef>
              <a:spcAft>
                <a:spcPts val="0"/>
              </a:spcAft>
              <a:buClr>
                <a:srgbClr val="FFFFFF"/>
              </a:buClr>
            </a:pPr>
            <a:r>
              <a:rPr lang="en-US" sz="2800" dirty="0">
                <a:solidFill>
                  <a:schemeClr val="bg1"/>
                </a:solidFill>
                <a:latin typeface="Arial" pitchFamily="18"/>
              </a:rPr>
              <a:t>2 fold theory:</a:t>
            </a:r>
          </a:p>
          <a:p>
            <a:pPr marL="0" lvl="0" indent="0">
              <a:buNone/>
            </a:pPr>
            <a:r>
              <a:rPr lang="en-US" sz="2800" b="0" i="0" dirty="0">
                <a:solidFill>
                  <a:schemeClr val="bg1"/>
                </a:solidFill>
                <a:latin typeface="Arial" pitchFamily="18"/>
              </a:rPr>
              <a:t>1.  Gilts must achieve a certain body composition before they will exhibit first estrus</a:t>
            </a:r>
          </a:p>
          <a:p>
            <a:pPr marL="0" lvl="2" indent="0">
              <a:spcBef>
                <a:spcPts val="479"/>
              </a:spcBef>
              <a:spcAft>
                <a:spcPts val="0"/>
              </a:spcAft>
              <a:buClr>
                <a:srgbClr val="FFFFFF"/>
              </a:buClr>
              <a:buChar char="•"/>
            </a:pPr>
            <a:r>
              <a:rPr lang="en-US" sz="2400" dirty="0">
                <a:solidFill>
                  <a:schemeClr val="bg1"/>
                </a:solidFill>
                <a:latin typeface="Arial" pitchFamily="18"/>
              </a:rPr>
              <a:t>Frisch, 1988 showed </a:t>
            </a:r>
            <a:r>
              <a:rPr lang="en-US" sz="2400" dirty="0" smtClean="0">
                <a:solidFill>
                  <a:schemeClr val="bg1"/>
                </a:solidFill>
                <a:latin typeface="Arial" pitchFamily="18"/>
              </a:rPr>
              <a:t>girls </a:t>
            </a:r>
            <a:r>
              <a:rPr lang="en-US" sz="2400" dirty="0">
                <a:solidFill>
                  <a:schemeClr val="bg1"/>
                </a:solidFill>
                <a:latin typeface="Arial" pitchFamily="18"/>
              </a:rPr>
              <a:t>would not cycle until reaching a </a:t>
            </a:r>
            <a:r>
              <a:rPr lang="en-US" sz="2400" dirty="0" smtClean="0">
                <a:solidFill>
                  <a:schemeClr val="bg1"/>
                </a:solidFill>
                <a:latin typeface="Arial" pitchFamily="18"/>
              </a:rPr>
              <a:t>certain </a:t>
            </a:r>
            <a:r>
              <a:rPr lang="en-US" sz="2400" dirty="0">
                <a:solidFill>
                  <a:schemeClr val="bg1"/>
                </a:solidFill>
                <a:latin typeface="Arial" pitchFamily="18"/>
              </a:rPr>
              <a:t>level of body fatness</a:t>
            </a:r>
          </a:p>
          <a:p>
            <a:pPr marL="0" lvl="2" indent="0">
              <a:spcBef>
                <a:spcPts val="479"/>
              </a:spcBef>
              <a:spcAft>
                <a:spcPts val="0"/>
              </a:spcAft>
              <a:buClr>
                <a:srgbClr val="FFFFFF"/>
              </a:buClr>
              <a:buChar char="•"/>
            </a:pPr>
            <a:r>
              <a:rPr lang="en-US" sz="2400" dirty="0">
                <a:solidFill>
                  <a:schemeClr val="bg1"/>
                </a:solidFill>
                <a:latin typeface="Arial" pitchFamily="18"/>
              </a:rPr>
              <a:t>Armstrong and Britt, 1987 reported similar correlation with gilts and BF suggesting cessation and resumption of estrus cycles occur at different body compositions</a:t>
            </a:r>
          </a:p>
          <a:p>
            <a:pPr marL="0" lvl="0" indent="0">
              <a:spcBef>
                <a:spcPts val="1199"/>
              </a:spcBef>
              <a:spcAft>
                <a:spcPts val="300"/>
              </a:spcAft>
              <a:buNone/>
            </a:pPr>
            <a:endParaRPr lang="en-US" dirty="0">
              <a:latin typeface="Arial"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name="Feeding Developing Gilts">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Feeding Developing Gilts</a:t>
            </a:r>
          </a:p>
        </p:txBody>
      </p:sp>
      <p:sp>
        <p:nvSpPr>
          <p:cNvPr id="3" name="Rectangle 3"/>
          <p:cNvSpPr txBox="1">
            <a:spLocks noGrp="1"/>
          </p:cNvSpPr>
          <p:nvPr>
            <p:ph type="body" idx="4294967295"/>
          </p:nvPr>
        </p:nvSpPr>
        <p:spPr>
          <a:xfrm>
            <a:off x="533520" y="1600200"/>
            <a:ext cx="8152920" cy="5105160"/>
          </a:xfrm>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spcBef>
                <a:spcPts val="1199"/>
              </a:spcBef>
              <a:spcAft>
                <a:spcPts val="300"/>
              </a:spcAft>
              <a:buClr>
                <a:srgbClr val="FFFFFF"/>
              </a:buClr>
              <a:buChar char="•"/>
            </a:pPr>
            <a:r>
              <a:rPr lang="en-US" dirty="0">
                <a:solidFill>
                  <a:schemeClr val="bg1"/>
                </a:solidFill>
                <a:latin typeface="Arial" pitchFamily="18"/>
              </a:rPr>
              <a:t>Occurrence of Puberty:</a:t>
            </a:r>
          </a:p>
          <a:p>
            <a:pPr marL="0" lvl="1" indent="0">
              <a:spcBef>
                <a:spcPts val="558"/>
              </a:spcBef>
              <a:spcAft>
                <a:spcPts val="0"/>
              </a:spcAft>
              <a:buClr>
                <a:srgbClr val="FFFFFF"/>
              </a:buClr>
            </a:pPr>
            <a:r>
              <a:rPr lang="en-US" sz="2800" dirty="0">
                <a:solidFill>
                  <a:schemeClr val="bg1"/>
                </a:solidFill>
                <a:latin typeface="Arial" pitchFamily="18"/>
              </a:rPr>
              <a:t>2 fold theory:</a:t>
            </a:r>
          </a:p>
          <a:p>
            <a:pPr marL="0" lvl="0" indent="0">
              <a:buNone/>
            </a:pPr>
            <a:r>
              <a:rPr lang="en-US" sz="2800" b="0" i="0" dirty="0">
                <a:solidFill>
                  <a:schemeClr val="bg1"/>
                </a:solidFill>
                <a:latin typeface="Arial" pitchFamily="18"/>
              </a:rPr>
              <a:t>2.  Chronological age affects onset of puberty</a:t>
            </a:r>
          </a:p>
          <a:p>
            <a:pPr marL="0" lvl="2" indent="0">
              <a:spcBef>
                <a:spcPts val="479"/>
              </a:spcBef>
              <a:spcAft>
                <a:spcPts val="0"/>
              </a:spcAft>
              <a:buClr>
                <a:srgbClr val="FFFFFF"/>
              </a:buClr>
              <a:buChar char="•"/>
            </a:pPr>
            <a:r>
              <a:rPr lang="en-US" sz="2400" dirty="0">
                <a:solidFill>
                  <a:schemeClr val="bg1"/>
                </a:solidFill>
                <a:latin typeface="Arial" pitchFamily="18"/>
              </a:rPr>
              <a:t>As gilts achieve a certain age they are developed enough to begin cycling</a:t>
            </a:r>
          </a:p>
          <a:p>
            <a:pPr marL="0" lvl="0" indent="0">
              <a:buNone/>
            </a:pPr>
            <a:endParaRPr lang="en-US" sz="2400" b="0" i="0" dirty="0">
              <a:solidFill>
                <a:schemeClr val="bg1"/>
              </a:solidFill>
              <a:latin typeface="Arial" pitchFamily="18"/>
            </a:endParaRPr>
          </a:p>
          <a:p>
            <a:pPr marL="0" lvl="1" indent="0">
              <a:spcBef>
                <a:spcPts val="558"/>
              </a:spcBef>
              <a:spcAft>
                <a:spcPts val="0"/>
              </a:spcAft>
              <a:buClr>
                <a:srgbClr val="FFFFFF"/>
              </a:buClr>
            </a:pPr>
            <a:r>
              <a:rPr lang="en-US" sz="2800" dirty="0">
                <a:solidFill>
                  <a:schemeClr val="bg1"/>
                </a:solidFill>
                <a:latin typeface="Arial" pitchFamily="18"/>
              </a:rPr>
              <a:t>Most scientists believe onset of puberty is a combination of these 2 theories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name="Feeding Developing Gilts">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Feeding Developing Gilts</a:t>
            </a:r>
          </a:p>
        </p:txBody>
      </p:sp>
      <p:sp>
        <p:nvSpPr>
          <p:cNvPr id="3" name="Rectangle 3"/>
          <p:cNvSpPr txBox="1">
            <a:spLocks noGrp="1"/>
          </p:cNvSpPr>
          <p:nvPr>
            <p:ph type="body" idx="4294967295"/>
          </p:nvPr>
        </p:nvSpPr>
        <p:spPr>
          <a:xfrm>
            <a:off x="533520" y="1600200"/>
            <a:ext cx="8152920" cy="5105160"/>
          </a:xfrm>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spcBef>
                <a:spcPts val="1199"/>
              </a:spcBef>
              <a:spcAft>
                <a:spcPts val="300"/>
              </a:spcAft>
              <a:buClr>
                <a:srgbClr val="FFFFFF"/>
              </a:buClr>
              <a:buChar char="•"/>
            </a:pPr>
            <a:r>
              <a:rPr lang="en-US" dirty="0">
                <a:solidFill>
                  <a:schemeClr val="bg1"/>
                </a:solidFill>
                <a:latin typeface="Arial" pitchFamily="18"/>
              </a:rPr>
              <a:t>Dietary Nutrient Supply &amp; the Occurrence of Puberty:</a:t>
            </a:r>
          </a:p>
          <a:p>
            <a:pPr marL="0" lvl="1" indent="0">
              <a:spcBef>
                <a:spcPts val="558"/>
              </a:spcBef>
              <a:spcAft>
                <a:spcPts val="0"/>
              </a:spcAft>
              <a:buClr>
                <a:srgbClr val="FFFFFF"/>
              </a:buClr>
            </a:pPr>
            <a:r>
              <a:rPr lang="en-US" sz="2800" dirty="0">
                <a:solidFill>
                  <a:schemeClr val="bg1"/>
                </a:solidFill>
                <a:latin typeface="Arial" pitchFamily="18"/>
              </a:rPr>
              <a:t>Review of literature in 1985 found that severely overfeeding or underfeeding gilts will delay puberty, but to what extent is unclear</a:t>
            </a:r>
          </a:p>
          <a:p>
            <a:pPr marL="0" lvl="0" indent="0">
              <a:buNone/>
            </a:pPr>
            <a:endParaRPr lang="en-US" sz="2800" b="0" i="0" dirty="0">
              <a:solidFill>
                <a:schemeClr val="bg1"/>
              </a:solidFill>
              <a:latin typeface="Arial" pitchFamily="18"/>
            </a:endParaRPr>
          </a:p>
          <a:p>
            <a:pPr marL="0" lvl="1" indent="0">
              <a:spcBef>
                <a:spcPts val="558"/>
              </a:spcBef>
              <a:spcAft>
                <a:spcPts val="0"/>
              </a:spcAft>
              <a:buClr>
                <a:srgbClr val="FFFFFF"/>
              </a:buClr>
            </a:pPr>
            <a:r>
              <a:rPr lang="en-US" sz="2800" dirty="0">
                <a:solidFill>
                  <a:schemeClr val="bg1"/>
                </a:solidFill>
                <a:latin typeface="Arial" pitchFamily="18"/>
              </a:rPr>
              <a:t>Researchers have reported that restricting protein and/or energy intake from 30-100 kg can delay onset of puberty</a:t>
            </a:r>
          </a:p>
          <a:p>
            <a:pPr marL="0" lvl="0" indent="0">
              <a:buNone/>
            </a:pPr>
            <a:endParaRPr lang="en-US" sz="2800" b="0" i="0" dirty="0">
              <a:latin typeface="Arial"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name="Feeding Developing Gilts">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Feeding Developing Gilts</a:t>
            </a:r>
          </a:p>
        </p:txBody>
      </p:sp>
      <p:sp>
        <p:nvSpPr>
          <p:cNvPr id="3" name="Rectangle 3"/>
          <p:cNvSpPr txBox="1">
            <a:spLocks noGrp="1"/>
          </p:cNvSpPr>
          <p:nvPr>
            <p:ph type="body" idx="4294967295"/>
          </p:nvPr>
        </p:nvSpPr>
        <p:spPr>
          <a:xfrm>
            <a:off x="533520" y="1600200"/>
            <a:ext cx="8152920" cy="5105160"/>
          </a:xfrm>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lnSpc>
                <a:spcPct val="90000"/>
              </a:lnSpc>
              <a:spcBef>
                <a:spcPts val="1199"/>
              </a:spcBef>
              <a:spcAft>
                <a:spcPts val="300"/>
              </a:spcAft>
              <a:buClr>
                <a:srgbClr val="FFFFFF"/>
              </a:buClr>
              <a:buChar char="•"/>
            </a:pPr>
            <a:r>
              <a:rPr lang="en-US" dirty="0">
                <a:solidFill>
                  <a:schemeClr val="bg1"/>
                </a:solidFill>
                <a:latin typeface="Arial" pitchFamily="18"/>
              </a:rPr>
              <a:t>Dietary Nutrient Supply &amp; the Occurrence of Puberty:</a:t>
            </a:r>
          </a:p>
          <a:p>
            <a:pPr marL="0" lvl="1" indent="0">
              <a:lnSpc>
                <a:spcPct val="90000"/>
              </a:lnSpc>
              <a:spcBef>
                <a:spcPts val="558"/>
              </a:spcBef>
              <a:spcAft>
                <a:spcPts val="0"/>
              </a:spcAft>
              <a:buClr>
                <a:srgbClr val="FFFFFF"/>
              </a:buClr>
            </a:pPr>
            <a:r>
              <a:rPr lang="en-US" sz="2800" dirty="0">
                <a:solidFill>
                  <a:schemeClr val="bg1"/>
                </a:solidFill>
                <a:latin typeface="Arial" pitchFamily="18"/>
              </a:rPr>
              <a:t>Thus it has been suggested that gilts be fed for rapid growth during the rearing period to encourage early expression of pubertal estrus</a:t>
            </a:r>
          </a:p>
          <a:p>
            <a:pPr marL="0" lvl="0" indent="0">
              <a:lnSpc>
                <a:spcPct val="90000"/>
              </a:lnSpc>
              <a:buNone/>
            </a:pPr>
            <a:endParaRPr lang="en-US" sz="2800" b="0" i="0" dirty="0">
              <a:solidFill>
                <a:schemeClr val="bg1"/>
              </a:solidFill>
              <a:latin typeface="Arial" pitchFamily="18"/>
            </a:endParaRPr>
          </a:p>
          <a:p>
            <a:pPr marL="0" lvl="1" indent="0">
              <a:lnSpc>
                <a:spcPct val="90000"/>
              </a:lnSpc>
              <a:spcBef>
                <a:spcPts val="558"/>
              </a:spcBef>
              <a:spcAft>
                <a:spcPts val="0"/>
              </a:spcAft>
              <a:buClr>
                <a:srgbClr val="FFFFFF"/>
              </a:buClr>
            </a:pPr>
            <a:r>
              <a:rPr lang="en-US" sz="2800" dirty="0">
                <a:solidFill>
                  <a:schemeClr val="bg1"/>
                </a:solidFill>
                <a:latin typeface="Arial" pitchFamily="18"/>
              </a:rPr>
              <a:t>Restricting FI after achievement of puberty and establishment of regular estrus cycles may be necessary to prevent gilts from becoming too fat prior to breeding</a:t>
            </a:r>
          </a:p>
          <a:p>
            <a:pPr marL="0" lvl="0" indent="0">
              <a:lnSpc>
                <a:spcPct val="90000"/>
              </a:lnSpc>
              <a:buNone/>
            </a:pPr>
            <a:endParaRPr lang="en-US" sz="2800" b="0" i="0" dirty="0">
              <a:latin typeface="Arial" pitchFamily="18"/>
            </a:endParaRPr>
          </a:p>
          <a:p>
            <a:pPr marL="0" lvl="0" indent="0">
              <a:lnSpc>
                <a:spcPct val="90000"/>
              </a:lnSpc>
              <a:buNone/>
            </a:pPr>
            <a:endParaRPr lang="en-US" sz="2800" b="0" i="0" dirty="0">
              <a:latin typeface="Arial"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name="Feeding Developing Gilts">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Feeding Developing Gilts</a:t>
            </a:r>
          </a:p>
        </p:txBody>
      </p:sp>
      <p:sp>
        <p:nvSpPr>
          <p:cNvPr id="3" name="Rectangle 3"/>
          <p:cNvSpPr txBox="1">
            <a:spLocks noGrp="1"/>
          </p:cNvSpPr>
          <p:nvPr>
            <p:ph type="body" idx="4294967295"/>
          </p:nvPr>
        </p:nvSpPr>
        <p:spPr>
          <a:xfrm>
            <a:off x="533520" y="1600200"/>
            <a:ext cx="8152920" cy="5105160"/>
          </a:xfrm>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spcBef>
                <a:spcPts val="1199"/>
              </a:spcBef>
              <a:spcAft>
                <a:spcPts val="300"/>
              </a:spcAft>
              <a:buClr>
                <a:srgbClr val="FFFFFF"/>
              </a:buClr>
              <a:buChar char="•"/>
            </a:pPr>
            <a:r>
              <a:rPr lang="en-US" dirty="0">
                <a:solidFill>
                  <a:schemeClr val="bg1"/>
                </a:solidFill>
                <a:latin typeface="Arial" pitchFamily="18"/>
              </a:rPr>
              <a:t>Nutrition Pre- and Post-Mating:</a:t>
            </a:r>
          </a:p>
          <a:p>
            <a:pPr marL="0" lvl="1" indent="0">
              <a:spcBef>
                <a:spcPts val="558"/>
              </a:spcBef>
              <a:spcAft>
                <a:spcPts val="0"/>
              </a:spcAft>
              <a:buClr>
                <a:srgbClr val="FFFFFF"/>
              </a:buClr>
            </a:pPr>
            <a:r>
              <a:rPr lang="en-US" sz="2800" dirty="0">
                <a:solidFill>
                  <a:schemeClr val="bg1"/>
                </a:solidFill>
                <a:latin typeface="Arial" pitchFamily="18"/>
              </a:rPr>
              <a:t>Flushing:  Offering elevated levels of feed 10 to 14 d before mating to increase the number of ova ovulated</a:t>
            </a:r>
          </a:p>
          <a:p>
            <a:pPr marL="0" lvl="2" indent="0">
              <a:spcBef>
                <a:spcPts val="479"/>
              </a:spcBef>
              <a:spcAft>
                <a:spcPts val="0"/>
              </a:spcAft>
              <a:buClr>
                <a:srgbClr val="FFFFFF"/>
              </a:buClr>
              <a:buChar char="•"/>
            </a:pPr>
            <a:r>
              <a:rPr lang="en-US" sz="2400" dirty="0">
                <a:solidFill>
                  <a:schemeClr val="bg1"/>
                </a:solidFill>
                <a:latin typeface="Arial" pitchFamily="18"/>
              </a:rPr>
              <a:t>Response mainly due to increased energy intake rather than protein</a:t>
            </a:r>
          </a:p>
          <a:p>
            <a:pPr marL="0" lvl="2" indent="0">
              <a:spcBef>
                <a:spcPts val="479"/>
              </a:spcBef>
              <a:spcAft>
                <a:spcPts val="0"/>
              </a:spcAft>
              <a:buClr>
                <a:srgbClr val="FFFFFF"/>
              </a:buClr>
              <a:buChar char="•"/>
            </a:pPr>
            <a:r>
              <a:rPr lang="en-US" sz="2400" dirty="0">
                <a:solidFill>
                  <a:schemeClr val="bg1"/>
                </a:solidFill>
                <a:latin typeface="Arial" pitchFamily="18"/>
              </a:rPr>
              <a:t>6 </a:t>
            </a:r>
            <a:r>
              <a:rPr lang="en-US" sz="2400" dirty="0" err="1">
                <a:solidFill>
                  <a:schemeClr val="bg1"/>
                </a:solidFill>
                <a:latin typeface="Arial" pitchFamily="18"/>
              </a:rPr>
              <a:t>Mcal</a:t>
            </a:r>
            <a:r>
              <a:rPr lang="en-US" sz="2400" dirty="0">
                <a:solidFill>
                  <a:schemeClr val="bg1"/>
                </a:solidFill>
                <a:latin typeface="Arial" pitchFamily="18"/>
              </a:rPr>
              <a:t> additional ME</a:t>
            </a:r>
          </a:p>
          <a:p>
            <a:pPr marL="0" lvl="2" indent="0">
              <a:spcBef>
                <a:spcPts val="479"/>
              </a:spcBef>
              <a:spcAft>
                <a:spcPts val="0"/>
              </a:spcAft>
              <a:buClr>
                <a:srgbClr val="FFFFFF"/>
              </a:buClr>
              <a:buChar char="•"/>
            </a:pPr>
            <a:r>
              <a:rPr lang="en-US" sz="2400" dirty="0">
                <a:solidFill>
                  <a:schemeClr val="bg1"/>
                </a:solidFill>
                <a:latin typeface="Arial" pitchFamily="18"/>
              </a:rPr>
              <a:t>OR 1.8 kg of corn-SBM diet containing 3200 kcal/kg</a:t>
            </a:r>
          </a:p>
          <a:p>
            <a:pPr marL="0" lvl="2" indent="0">
              <a:spcBef>
                <a:spcPts val="479"/>
              </a:spcBef>
              <a:spcAft>
                <a:spcPts val="0"/>
              </a:spcAft>
              <a:buClr>
                <a:srgbClr val="FFFFFF"/>
              </a:buClr>
              <a:buChar char="•"/>
            </a:pPr>
            <a:r>
              <a:rPr lang="en-US" sz="2400" dirty="0">
                <a:solidFill>
                  <a:schemeClr val="bg1"/>
                </a:solidFill>
                <a:latin typeface="Arial" pitchFamily="18"/>
              </a:rPr>
              <a:t>OR 1.8 to 2.0 kg cereal grain as top dress to complete diet</a:t>
            </a:r>
          </a:p>
          <a:p>
            <a:pPr marL="0" lvl="0" indent="0">
              <a:buNone/>
            </a:pPr>
            <a:endParaRPr lang="en-US" sz="2800" b="0" i="0" dirty="0">
              <a:latin typeface="Arial"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name="Feeding Developing Gilts">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Feeding Developing Gilts</a:t>
            </a:r>
          </a:p>
        </p:txBody>
      </p:sp>
      <p:sp>
        <p:nvSpPr>
          <p:cNvPr id="3" name="Rectangle 3"/>
          <p:cNvSpPr txBox="1">
            <a:spLocks noGrp="1"/>
          </p:cNvSpPr>
          <p:nvPr>
            <p:ph type="body" idx="4294967295"/>
          </p:nvPr>
        </p:nvSpPr>
        <p:spPr>
          <a:xfrm>
            <a:off x="533520" y="1600200"/>
            <a:ext cx="8152920" cy="5105160"/>
          </a:xfrm>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spcBef>
                <a:spcPts val="1199"/>
              </a:spcBef>
              <a:spcAft>
                <a:spcPts val="300"/>
              </a:spcAft>
              <a:buClr>
                <a:srgbClr val="FFFFFF"/>
              </a:buClr>
              <a:buChar char="•"/>
            </a:pPr>
            <a:r>
              <a:rPr lang="en-US" dirty="0">
                <a:solidFill>
                  <a:schemeClr val="bg1"/>
                </a:solidFill>
                <a:latin typeface="Arial" pitchFamily="18"/>
              </a:rPr>
              <a:t>Nutrition Pre- and Post-Mating:</a:t>
            </a:r>
          </a:p>
          <a:p>
            <a:pPr marL="0" lvl="1" indent="0">
              <a:spcBef>
                <a:spcPts val="558"/>
              </a:spcBef>
              <a:spcAft>
                <a:spcPts val="0"/>
              </a:spcAft>
              <a:buClr>
                <a:srgbClr val="FFFFFF"/>
              </a:buClr>
            </a:pPr>
            <a:r>
              <a:rPr lang="en-US" sz="2800" dirty="0">
                <a:solidFill>
                  <a:schemeClr val="bg1"/>
                </a:solidFill>
                <a:latin typeface="Arial" pitchFamily="18"/>
              </a:rPr>
              <a:t>Flushing:  Offering elevated levels of feed 10 to 14 d before mating to increase the number of ova ovulated</a:t>
            </a:r>
          </a:p>
          <a:p>
            <a:pPr marL="0" lvl="2" indent="0">
              <a:spcBef>
                <a:spcPts val="479"/>
              </a:spcBef>
              <a:spcAft>
                <a:spcPts val="0"/>
              </a:spcAft>
              <a:buClr>
                <a:srgbClr val="FFFFFF"/>
              </a:buClr>
              <a:buChar char="•"/>
            </a:pPr>
            <a:r>
              <a:rPr lang="en-US" sz="2400" dirty="0">
                <a:solidFill>
                  <a:schemeClr val="bg1"/>
                </a:solidFill>
                <a:latin typeface="Arial" pitchFamily="18"/>
              </a:rPr>
              <a:t>Increases ovulation by 2-3 eggs</a:t>
            </a:r>
          </a:p>
          <a:p>
            <a:pPr marL="0" lvl="2" indent="0">
              <a:spcBef>
                <a:spcPts val="479"/>
              </a:spcBef>
              <a:spcAft>
                <a:spcPts val="0"/>
              </a:spcAft>
              <a:buClr>
                <a:srgbClr val="FFFFFF"/>
              </a:buClr>
              <a:buChar char="•"/>
            </a:pPr>
            <a:r>
              <a:rPr lang="en-US" sz="2400" dirty="0">
                <a:solidFill>
                  <a:schemeClr val="bg1"/>
                </a:solidFill>
                <a:latin typeface="Arial" pitchFamily="18"/>
              </a:rPr>
              <a:t>May not increase ovulation rate over what is normally expected, but will correct a depression of ovulation rate imposed by dietary restriction</a:t>
            </a:r>
          </a:p>
          <a:p>
            <a:pPr marL="0" lvl="3" indent="0">
              <a:spcBef>
                <a:spcPts val="400"/>
              </a:spcBef>
              <a:spcAft>
                <a:spcPts val="0"/>
              </a:spcAft>
              <a:buClr>
                <a:srgbClr val="FFFFFF"/>
              </a:buClr>
            </a:pPr>
            <a:r>
              <a:rPr lang="en-US" dirty="0">
                <a:solidFill>
                  <a:schemeClr val="bg1"/>
                </a:solidFill>
                <a:latin typeface="Arial" pitchFamily="18"/>
              </a:rPr>
              <a:t>Since most gilts are restrict fed between puberty and mating</a:t>
            </a:r>
          </a:p>
          <a:p>
            <a:pPr marL="0" lvl="0" indent="0">
              <a:buNone/>
            </a:pPr>
            <a:endParaRPr lang="en-US" sz="2800" b="0" i="0" dirty="0">
              <a:latin typeface="Arial" pitchFamily="18"/>
            </a:endParaRPr>
          </a:p>
          <a:p>
            <a:pPr marL="0" lvl="0" indent="0">
              <a:buNone/>
            </a:pPr>
            <a:endParaRPr lang="en-US" sz="2800" b="0" i="0" dirty="0">
              <a:latin typeface="Arial" pitchFamily="18"/>
            </a:endParaRPr>
          </a:p>
          <a:p>
            <a:pPr marL="0" lvl="0" indent="0">
              <a:buNone/>
            </a:pPr>
            <a:endParaRPr lang="en-US" sz="2800" b="0" i="0" dirty="0">
              <a:latin typeface="Arial"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name="Feeding Developing Gilts">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Feeding Developing Gilts</a:t>
            </a:r>
          </a:p>
        </p:txBody>
      </p:sp>
      <p:sp>
        <p:nvSpPr>
          <p:cNvPr id="3" name="Rectangle 3"/>
          <p:cNvSpPr txBox="1">
            <a:spLocks noGrp="1"/>
          </p:cNvSpPr>
          <p:nvPr>
            <p:ph type="body" idx="4294967295"/>
          </p:nvPr>
        </p:nvSpPr>
        <p:spPr>
          <a:xfrm>
            <a:off x="533520" y="1600200"/>
            <a:ext cx="8152920" cy="5105160"/>
          </a:xfrm>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spcBef>
                <a:spcPts val="1199"/>
              </a:spcBef>
              <a:spcAft>
                <a:spcPts val="300"/>
              </a:spcAft>
              <a:buClr>
                <a:srgbClr val="FFFFFF"/>
              </a:buClr>
              <a:buChar char="•"/>
            </a:pPr>
            <a:r>
              <a:rPr lang="en-US" dirty="0">
                <a:solidFill>
                  <a:schemeClr val="bg1"/>
                </a:solidFill>
                <a:latin typeface="Arial" pitchFamily="18"/>
              </a:rPr>
              <a:t>Nutrition Pre- and Post-Mating:</a:t>
            </a:r>
          </a:p>
          <a:p>
            <a:pPr marL="0" lvl="1" indent="0">
              <a:spcBef>
                <a:spcPts val="558"/>
              </a:spcBef>
              <a:spcAft>
                <a:spcPts val="0"/>
              </a:spcAft>
              <a:buClr>
                <a:srgbClr val="FFFFFF"/>
              </a:buClr>
            </a:pPr>
            <a:r>
              <a:rPr lang="en-US" sz="2800" dirty="0">
                <a:solidFill>
                  <a:schemeClr val="bg1"/>
                </a:solidFill>
                <a:latin typeface="Arial" pitchFamily="18"/>
              </a:rPr>
              <a:t>Ca and P</a:t>
            </a:r>
          </a:p>
          <a:p>
            <a:pPr marL="0" lvl="2" indent="0">
              <a:spcBef>
                <a:spcPts val="479"/>
              </a:spcBef>
              <a:spcAft>
                <a:spcPts val="0"/>
              </a:spcAft>
              <a:buClr>
                <a:srgbClr val="FFFFFF"/>
              </a:buClr>
              <a:buChar char="•"/>
            </a:pPr>
            <a:r>
              <a:rPr lang="en-US" sz="2400" dirty="0">
                <a:solidFill>
                  <a:schemeClr val="bg1"/>
                </a:solidFill>
                <a:latin typeface="Arial" pitchFamily="18"/>
              </a:rPr>
              <a:t>Beginning at 45 kg both should be increased 0.1% above typical GF diet to enhance skeletal development</a:t>
            </a:r>
          </a:p>
          <a:p>
            <a:pPr marL="0" lvl="0" indent="0">
              <a:buNone/>
            </a:pPr>
            <a:endParaRPr lang="en-US" sz="2400" b="0" i="0" dirty="0">
              <a:solidFill>
                <a:schemeClr val="bg1"/>
              </a:solidFill>
              <a:latin typeface="Arial" pitchFamily="18"/>
            </a:endParaRPr>
          </a:p>
          <a:p>
            <a:pPr marL="0" lvl="1" indent="0">
              <a:spcBef>
                <a:spcPts val="558"/>
              </a:spcBef>
              <a:spcAft>
                <a:spcPts val="0"/>
              </a:spcAft>
              <a:buClr>
                <a:srgbClr val="FFFFFF"/>
              </a:buClr>
            </a:pPr>
            <a:r>
              <a:rPr lang="en-US" sz="2800" dirty="0">
                <a:solidFill>
                  <a:schemeClr val="bg1"/>
                </a:solidFill>
                <a:latin typeface="Arial" pitchFamily="18"/>
              </a:rPr>
              <a:t>Post-mating it is critical to return gilt to pre-breeding energy intake</a:t>
            </a:r>
          </a:p>
          <a:p>
            <a:pPr marL="0" lvl="2" indent="0">
              <a:spcBef>
                <a:spcPts val="479"/>
              </a:spcBef>
              <a:spcAft>
                <a:spcPts val="0"/>
              </a:spcAft>
              <a:buClr>
                <a:srgbClr val="FFFFFF"/>
              </a:buClr>
              <a:buChar char="•"/>
            </a:pPr>
            <a:r>
              <a:rPr lang="en-US" sz="2400" dirty="0">
                <a:solidFill>
                  <a:schemeClr val="bg1"/>
                </a:solidFill>
                <a:latin typeface="Arial" pitchFamily="18"/>
              </a:rPr>
              <a:t>Prevent high embryo mortality associated with high post-mating FI</a:t>
            </a:r>
          </a:p>
          <a:p>
            <a:pPr marL="0" lvl="0" indent="0">
              <a:buNone/>
            </a:pPr>
            <a:endParaRPr lang="en-US" sz="2400" b="0" i="0" dirty="0">
              <a:latin typeface="Arial" pitchFamily="18"/>
            </a:endParaRPr>
          </a:p>
          <a:p>
            <a:pPr marL="0" lvl="0" indent="0">
              <a:buNone/>
            </a:pPr>
            <a:endParaRPr lang="en-US" sz="2800" b="0" i="0" dirty="0">
              <a:latin typeface="Arial"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name="page57">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The Gestating Female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Terminology">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531056"/>
            <a:ext cx="9143999" cy="5795888"/>
          </a:xfrm>
          <a:prstGeom prst="rect">
            <a:avLst/>
          </a:prstGeom>
        </p:spPr>
      </p:pic>
      <p:sp>
        <p:nvSpPr>
          <p:cNvPr id="3" name="Rectangle 3"/>
          <p:cNvSpPr txBox="1">
            <a:spLocks noGrp="1"/>
          </p:cNvSpPr>
          <p:nvPr>
            <p:ph type="title" idx="4294967295"/>
          </p:nvPr>
        </p:nvSpPr>
        <p:spPr>
          <a:xfrm>
            <a:off x="457200" y="-15240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dirty="0">
                <a:solidFill>
                  <a:schemeClr val="bg1"/>
                </a:solidFill>
              </a:rPr>
              <a:t>Terminology</a:t>
            </a:r>
          </a:p>
        </p:txBody>
      </p:sp>
      <p:sp>
        <p:nvSpPr>
          <p:cNvPr id="4" name="Rectangle 4"/>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hangingPunct="1">
              <a:spcBef>
                <a:spcPts val="1199"/>
              </a:spcBef>
              <a:spcAft>
                <a:spcPts val="300"/>
              </a:spcAft>
              <a:buNone/>
            </a:pPr>
            <a:endParaRPr lang="en-US" sz="2800" i="0" dirty="0">
              <a:latin typeface="Arial" pitchFamily="18"/>
            </a:endParaRPr>
          </a:p>
          <a:p>
            <a:pPr marL="0" lvl="0" indent="0" hangingPunct="1">
              <a:spcBef>
                <a:spcPts val="1199"/>
              </a:spcBef>
              <a:spcAft>
                <a:spcPts val="300"/>
              </a:spcAft>
              <a:buNone/>
            </a:pPr>
            <a:endParaRPr lang="en-US" sz="2800" i="0" dirty="0">
              <a:latin typeface="Arial" pitchFamily="18"/>
            </a:endParaRPr>
          </a:p>
          <a:p>
            <a:pPr marL="0" lvl="0" indent="0" hangingPunct="1">
              <a:spcBef>
                <a:spcPts val="1199"/>
              </a:spcBef>
              <a:spcAft>
                <a:spcPts val="300"/>
              </a:spcAft>
              <a:buNone/>
            </a:pPr>
            <a:endParaRPr lang="en-US" sz="2800" i="0" dirty="0">
              <a:latin typeface="Arial" pitchFamily="18"/>
            </a:endParaRPr>
          </a:p>
          <a:p>
            <a:pPr marL="0" lvl="0" indent="0" hangingPunct="1">
              <a:spcBef>
                <a:spcPts val="1199"/>
              </a:spcBef>
              <a:spcAft>
                <a:spcPts val="300"/>
              </a:spcAft>
              <a:buNone/>
            </a:pPr>
            <a:endParaRPr lang="en-US" sz="2800" i="0" dirty="0">
              <a:latin typeface="Arial" pitchFamily="18"/>
            </a:endParaRPr>
          </a:p>
          <a:p>
            <a:pPr marL="0" lvl="0" indent="0" hangingPunct="1">
              <a:spcBef>
                <a:spcPts val="1199"/>
              </a:spcBef>
              <a:spcAft>
                <a:spcPts val="300"/>
              </a:spcAft>
              <a:buNone/>
            </a:pPr>
            <a:endParaRPr lang="en-US" sz="2800" i="0" dirty="0">
              <a:latin typeface="Arial" pitchFamily="18"/>
            </a:endParaRPr>
          </a:p>
        </p:txBody>
      </p:sp>
      <p:sp>
        <p:nvSpPr>
          <p:cNvPr id="5" name="Rectangle 5"/>
          <p:cNvSpPr/>
          <p:nvPr/>
        </p:nvSpPr>
        <p:spPr>
          <a:xfrm>
            <a:off x="457200" y="6020160"/>
            <a:ext cx="8229240" cy="1142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ctr" anchorCtr="0" compatLnSpc="0"/>
          <a:lstStyle/>
          <a:p>
            <a:pPr marL="0" marR="0" lvl="0" indent="0" algn="ctr" rtl="0" hangingPunct="1">
              <a:lnSpc>
                <a:spcPct val="100000"/>
              </a:lnSpc>
              <a:spcBef>
                <a:spcPts val="1199"/>
              </a:spcBef>
              <a:spcAft>
                <a:spcPts val="300"/>
              </a:spcAft>
              <a:buNone/>
              <a:tabLst/>
              <a:defRPr sz="1800"/>
            </a:pPr>
            <a:r>
              <a:rPr lang="en-US" sz="4400" b="1" i="0" u="none" strike="noStrike" kern="1200" spc="0" dirty="0">
                <a:ln>
                  <a:noFill/>
                </a:ln>
                <a:solidFill>
                  <a:schemeClr val="bg1"/>
                </a:solidFill>
                <a:latin typeface="Arial" pitchFamily="18"/>
                <a:ea typeface="Microsoft YaHei" pitchFamily="2"/>
                <a:cs typeface="Mangal" pitchFamily="2"/>
              </a:rPr>
              <a:t>BARROW  castrated male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name="Gestating Females">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Gestating Females</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lnSpc>
                <a:spcPct val="90000"/>
              </a:lnSpc>
              <a:spcBef>
                <a:spcPts val="1199"/>
              </a:spcBef>
              <a:spcAft>
                <a:spcPts val="300"/>
              </a:spcAft>
              <a:buClr>
                <a:srgbClr val="FFFFFF"/>
              </a:buClr>
              <a:buChar char="•"/>
            </a:pPr>
            <a:r>
              <a:rPr lang="en-US" dirty="0">
                <a:solidFill>
                  <a:schemeClr val="bg1"/>
                </a:solidFill>
                <a:latin typeface="Arial" pitchFamily="18"/>
              </a:rPr>
              <a:t>Housing system will affect nutritional management</a:t>
            </a:r>
          </a:p>
          <a:p>
            <a:pPr marL="0" lvl="1" indent="0">
              <a:lnSpc>
                <a:spcPct val="90000"/>
              </a:lnSpc>
              <a:spcBef>
                <a:spcPts val="558"/>
              </a:spcBef>
              <a:spcAft>
                <a:spcPts val="0"/>
              </a:spcAft>
              <a:buClr>
                <a:srgbClr val="FFFFFF"/>
              </a:buClr>
            </a:pPr>
            <a:r>
              <a:rPr lang="en-US" sz="2800" dirty="0">
                <a:solidFill>
                  <a:schemeClr val="bg1"/>
                </a:solidFill>
                <a:latin typeface="Arial" pitchFamily="18"/>
              </a:rPr>
              <a:t>Group housed sows</a:t>
            </a:r>
          </a:p>
          <a:p>
            <a:pPr marL="0" lvl="2" indent="0">
              <a:lnSpc>
                <a:spcPct val="90000"/>
              </a:lnSpc>
              <a:spcBef>
                <a:spcPts val="479"/>
              </a:spcBef>
              <a:spcAft>
                <a:spcPts val="0"/>
              </a:spcAft>
              <a:buClr>
                <a:srgbClr val="FFFFFF"/>
              </a:buClr>
              <a:buChar char="•"/>
            </a:pPr>
            <a:r>
              <a:rPr lang="en-US" sz="2400" dirty="0">
                <a:solidFill>
                  <a:schemeClr val="bg1"/>
                </a:solidFill>
                <a:latin typeface="Arial" pitchFamily="18"/>
              </a:rPr>
              <a:t>Welfare friendly (↓ stress and ↑ farrowing process)</a:t>
            </a:r>
          </a:p>
          <a:p>
            <a:pPr marL="0" lvl="2" indent="0">
              <a:lnSpc>
                <a:spcPct val="90000"/>
              </a:lnSpc>
              <a:spcBef>
                <a:spcPts val="479"/>
              </a:spcBef>
              <a:spcAft>
                <a:spcPts val="0"/>
              </a:spcAft>
              <a:buClr>
                <a:srgbClr val="FFFFFF"/>
              </a:buClr>
              <a:buChar char="•"/>
            </a:pPr>
            <a:r>
              <a:rPr lang="en-US" sz="2400" dirty="0">
                <a:solidFill>
                  <a:schemeClr val="bg1"/>
                </a:solidFill>
                <a:latin typeface="Arial" pitchFamily="18"/>
              </a:rPr>
              <a:t>Boss sow syndrome: increases variability of weight gain and body condition</a:t>
            </a:r>
          </a:p>
          <a:p>
            <a:pPr marL="0" lvl="3" indent="0">
              <a:lnSpc>
                <a:spcPct val="90000"/>
              </a:lnSpc>
              <a:spcBef>
                <a:spcPts val="400"/>
              </a:spcBef>
              <a:spcAft>
                <a:spcPts val="0"/>
              </a:spcAft>
              <a:buClr>
                <a:srgbClr val="FFFFFF"/>
              </a:buClr>
            </a:pPr>
            <a:r>
              <a:rPr lang="en-US" dirty="0">
                <a:solidFill>
                  <a:schemeClr val="bg1"/>
                </a:solidFill>
                <a:latin typeface="Arial" pitchFamily="18"/>
              </a:rPr>
              <a:t>Solution: computerized feeding system</a:t>
            </a:r>
          </a:p>
          <a:p>
            <a:pPr marL="0" lvl="1" indent="0">
              <a:lnSpc>
                <a:spcPct val="90000"/>
              </a:lnSpc>
              <a:spcBef>
                <a:spcPts val="558"/>
              </a:spcBef>
              <a:spcAft>
                <a:spcPts val="0"/>
              </a:spcAft>
              <a:buClr>
                <a:srgbClr val="FFFFFF"/>
              </a:buClr>
            </a:pPr>
            <a:r>
              <a:rPr lang="en-US" sz="2800" dirty="0">
                <a:solidFill>
                  <a:schemeClr val="bg1"/>
                </a:solidFill>
                <a:latin typeface="Arial" pitchFamily="18"/>
              </a:rPr>
              <a:t>Individually housed sows</a:t>
            </a:r>
          </a:p>
          <a:p>
            <a:pPr marL="0" lvl="2" indent="0">
              <a:lnSpc>
                <a:spcPct val="90000"/>
              </a:lnSpc>
              <a:spcBef>
                <a:spcPts val="479"/>
              </a:spcBef>
              <a:spcAft>
                <a:spcPts val="0"/>
              </a:spcAft>
              <a:buClr>
                <a:srgbClr val="FFFFFF"/>
              </a:buClr>
              <a:buChar char="•"/>
            </a:pPr>
            <a:r>
              <a:rPr lang="en-US" sz="2400" dirty="0">
                <a:solidFill>
                  <a:schemeClr val="bg1"/>
                </a:solidFill>
                <a:latin typeface="Arial" pitchFamily="18"/>
              </a:rPr>
              <a:t>Increased cost and management</a:t>
            </a:r>
          </a:p>
          <a:p>
            <a:pPr marL="0" lvl="2" indent="0">
              <a:lnSpc>
                <a:spcPct val="90000"/>
              </a:lnSpc>
              <a:spcBef>
                <a:spcPts val="479"/>
              </a:spcBef>
              <a:spcAft>
                <a:spcPts val="0"/>
              </a:spcAft>
              <a:buClr>
                <a:srgbClr val="FFFFFF"/>
              </a:buClr>
              <a:buChar char="•"/>
            </a:pPr>
            <a:r>
              <a:rPr lang="en-US" sz="2400" dirty="0">
                <a:solidFill>
                  <a:schemeClr val="bg1"/>
                </a:solidFill>
                <a:latin typeface="Arial" pitchFamily="18"/>
              </a:rPr>
              <a:t>Each sow can be handled differently</a:t>
            </a:r>
          </a:p>
          <a:p>
            <a:pPr marL="0" lvl="3" indent="0">
              <a:lnSpc>
                <a:spcPct val="90000"/>
              </a:lnSpc>
              <a:spcBef>
                <a:spcPts val="400"/>
              </a:spcBef>
              <a:spcAft>
                <a:spcPts val="0"/>
              </a:spcAft>
              <a:buClr>
                <a:srgbClr val="FFFFFF"/>
              </a:buClr>
            </a:pPr>
            <a:r>
              <a:rPr lang="en-US" dirty="0">
                <a:solidFill>
                  <a:schemeClr val="bg1"/>
                </a:solidFill>
                <a:latin typeface="Arial" pitchFamily="18"/>
              </a:rPr>
              <a:t>Eliminates boos sow syndrome</a:t>
            </a:r>
          </a:p>
          <a:p>
            <a:pPr marL="0" lvl="0" indent="0">
              <a:lnSpc>
                <a:spcPct val="90000"/>
              </a:lnSpc>
              <a:buNone/>
            </a:pPr>
            <a:endParaRPr lang="en-US" sz="2800" b="0" i="0" dirty="0">
              <a:latin typeface="Arial"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name="Feeding Strategies">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Feeding Strategies</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spcBef>
                <a:spcPts val="1199"/>
              </a:spcBef>
              <a:spcAft>
                <a:spcPts val="300"/>
              </a:spcAft>
              <a:buClr>
                <a:srgbClr val="FFFFFF"/>
              </a:buClr>
              <a:buChar char="•"/>
            </a:pPr>
            <a:r>
              <a:rPr lang="en-US" sz="2800" dirty="0">
                <a:solidFill>
                  <a:schemeClr val="bg1"/>
                </a:solidFill>
                <a:latin typeface="Arial" pitchFamily="18"/>
              </a:rPr>
              <a:t>Constant feeding level</a:t>
            </a:r>
          </a:p>
          <a:p>
            <a:pPr marL="0" lvl="1" indent="0">
              <a:spcBef>
                <a:spcPts val="558"/>
              </a:spcBef>
              <a:spcAft>
                <a:spcPts val="0"/>
              </a:spcAft>
              <a:buClr>
                <a:srgbClr val="FFFFFF"/>
              </a:buClr>
            </a:pPr>
            <a:r>
              <a:rPr lang="en-US" dirty="0">
                <a:solidFill>
                  <a:schemeClr val="bg1"/>
                </a:solidFill>
                <a:latin typeface="Arial" pitchFamily="18"/>
              </a:rPr>
              <a:t>No flexibility to adjust nutrient intake based on BCS</a:t>
            </a:r>
          </a:p>
          <a:p>
            <a:pPr marL="0" lvl="0" indent="0">
              <a:spcBef>
                <a:spcPts val="1199"/>
              </a:spcBef>
              <a:spcAft>
                <a:spcPts val="300"/>
              </a:spcAft>
              <a:buClr>
                <a:srgbClr val="FFFFFF"/>
              </a:buClr>
              <a:buChar char="•"/>
            </a:pPr>
            <a:r>
              <a:rPr lang="en-US" sz="2800" dirty="0">
                <a:solidFill>
                  <a:schemeClr val="bg1"/>
                </a:solidFill>
                <a:latin typeface="Arial" pitchFamily="18"/>
              </a:rPr>
              <a:t>Phase feeding</a:t>
            </a:r>
          </a:p>
          <a:p>
            <a:pPr marL="0" lvl="1" indent="0">
              <a:spcBef>
                <a:spcPts val="558"/>
              </a:spcBef>
              <a:spcAft>
                <a:spcPts val="0"/>
              </a:spcAft>
              <a:buClr>
                <a:srgbClr val="FFFFFF"/>
              </a:buClr>
            </a:pPr>
            <a:r>
              <a:rPr lang="en-US" dirty="0">
                <a:solidFill>
                  <a:schemeClr val="bg1"/>
                </a:solidFill>
                <a:latin typeface="Arial" pitchFamily="18"/>
              </a:rPr>
              <a:t>Adjust FI of sows to mimic nutrient needs of developing litter </a:t>
            </a:r>
            <a:r>
              <a:rPr lang="en-US" i="1" dirty="0">
                <a:solidFill>
                  <a:schemeClr val="bg1"/>
                </a:solidFill>
                <a:latin typeface="Arial" pitchFamily="18"/>
              </a:rPr>
              <a:t>in utero</a:t>
            </a:r>
          </a:p>
          <a:p>
            <a:pPr marL="0" lvl="2" indent="0">
              <a:spcBef>
                <a:spcPts val="479"/>
              </a:spcBef>
              <a:spcAft>
                <a:spcPts val="0"/>
              </a:spcAft>
              <a:buClr>
                <a:srgbClr val="FFFFFF"/>
              </a:buClr>
              <a:buChar char="•"/>
            </a:pPr>
            <a:r>
              <a:rPr lang="en-US" dirty="0">
                <a:solidFill>
                  <a:schemeClr val="bg1"/>
                </a:solidFill>
                <a:latin typeface="Arial" pitchFamily="18"/>
              </a:rPr>
              <a:t>Demands small first 2/3 of gestation and any changes are to improve BCS of sow</a:t>
            </a:r>
          </a:p>
          <a:p>
            <a:pPr marL="0" lvl="1" indent="0">
              <a:spcBef>
                <a:spcPts val="558"/>
              </a:spcBef>
              <a:spcAft>
                <a:spcPts val="0"/>
              </a:spcAft>
              <a:buClr>
                <a:srgbClr val="FFFFFF"/>
              </a:buClr>
            </a:pPr>
            <a:r>
              <a:rPr lang="en-US" dirty="0">
                <a:solidFill>
                  <a:schemeClr val="bg1"/>
                </a:solidFill>
                <a:latin typeface="Arial" pitchFamily="18"/>
              </a:rPr>
              <a:t>Fetal growth rate in last trimester increases dramatically</a:t>
            </a:r>
          </a:p>
          <a:p>
            <a:pPr marL="0" lvl="2" indent="0">
              <a:spcBef>
                <a:spcPts val="479"/>
              </a:spcBef>
              <a:spcAft>
                <a:spcPts val="0"/>
              </a:spcAft>
              <a:buClr>
                <a:srgbClr val="FFFFFF"/>
              </a:buClr>
              <a:buChar char="•"/>
            </a:pPr>
            <a:r>
              <a:rPr lang="en-US" dirty="0">
                <a:solidFill>
                  <a:schemeClr val="bg1"/>
                </a:solidFill>
                <a:latin typeface="Arial" pitchFamily="18"/>
              </a:rPr>
              <a:t>Sows may catabolize body tissues if maintained on a diet that satisfied their needs in early gestation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name="Feeding Strategies">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Feeding Strategies</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spcBef>
                <a:spcPts val="1199"/>
              </a:spcBef>
              <a:spcAft>
                <a:spcPts val="300"/>
              </a:spcAft>
              <a:buClr>
                <a:srgbClr val="FFFFFF"/>
              </a:buClr>
              <a:buChar char="•"/>
            </a:pPr>
            <a:r>
              <a:rPr lang="en-US" dirty="0">
                <a:solidFill>
                  <a:schemeClr val="bg1"/>
                </a:solidFill>
                <a:latin typeface="Arial" pitchFamily="18"/>
              </a:rPr>
              <a:t>Phase feeding</a:t>
            </a:r>
          </a:p>
          <a:p>
            <a:pPr marL="0" lvl="1" indent="0">
              <a:spcBef>
                <a:spcPts val="558"/>
              </a:spcBef>
              <a:spcAft>
                <a:spcPts val="0"/>
              </a:spcAft>
              <a:buClr>
                <a:srgbClr val="FFFFFF"/>
              </a:buClr>
            </a:pPr>
            <a:r>
              <a:rPr lang="en-US" sz="2800" dirty="0">
                <a:solidFill>
                  <a:schemeClr val="bg1"/>
                </a:solidFill>
                <a:latin typeface="Arial" pitchFamily="18"/>
              </a:rPr>
              <a:t>Caution!</a:t>
            </a:r>
          </a:p>
          <a:p>
            <a:pPr marL="0" lvl="2" indent="0">
              <a:spcBef>
                <a:spcPts val="479"/>
              </a:spcBef>
              <a:spcAft>
                <a:spcPts val="0"/>
              </a:spcAft>
              <a:buClr>
                <a:srgbClr val="FFFFFF"/>
              </a:buClr>
              <a:buChar char="•"/>
            </a:pPr>
            <a:r>
              <a:rPr lang="en-US" sz="2400" dirty="0">
                <a:solidFill>
                  <a:schemeClr val="bg1"/>
                </a:solidFill>
                <a:latin typeface="Arial" pitchFamily="18"/>
              </a:rPr>
              <a:t>Excessive sow weight gain during gestation may depress feed intake during lactation</a:t>
            </a:r>
          </a:p>
          <a:p>
            <a:pPr marL="0" lvl="0" indent="0">
              <a:spcBef>
                <a:spcPts val="1199"/>
              </a:spcBef>
              <a:spcAft>
                <a:spcPts val="300"/>
              </a:spcAft>
              <a:buClr>
                <a:srgbClr val="FFFFFF"/>
              </a:buClr>
              <a:buChar char="•"/>
            </a:pPr>
            <a:r>
              <a:rPr lang="en-US" dirty="0">
                <a:solidFill>
                  <a:schemeClr val="bg1"/>
                </a:solidFill>
                <a:latin typeface="Arial" pitchFamily="18"/>
              </a:rPr>
              <a:t>Interval feeding</a:t>
            </a:r>
          </a:p>
          <a:p>
            <a:pPr marL="0" lvl="1" indent="0">
              <a:spcBef>
                <a:spcPts val="558"/>
              </a:spcBef>
              <a:spcAft>
                <a:spcPts val="0"/>
              </a:spcAft>
              <a:buClr>
                <a:srgbClr val="FFFFFF"/>
              </a:buClr>
            </a:pPr>
            <a:r>
              <a:rPr lang="en-US" sz="2800" dirty="0">
                <a:solidFill>
                  <a:schemeClr val="bg1"/>
                </a:solidFill>
                <a:latin typeface="Arial" pitchFamily="18"/>
              </a:rPr>
              <a:t>Offering feed every other day (every third day, etc.)</a:t>
            </a:r>
          </a:p>
          <a:p>
            <a:pPr marL="0" lvl="1" indent="0">
              <a:spcBef>
                <a:spcPts val="558"/>
              </a:spcBef>
              <a:spcAft>
                <a:spcPts val="0"/>
              </a:spcAft>
              <a:buClr>
                <a:srgbClr val="FFFFFF"/>
              </a:buClr>
            </a:pPr>
            <a:r>
              <a:rPr lang="en-US" sz="2800" dirty="0">
                <a:solidFill>
                  <a:schemeClr val="bg1"/>
                </a:solidFill>
                <a:latin typeface="Arial" pitchFamily="18"/>
              </a:rPr>
              <a:t>Decreases labor and management</a:t>
            </a:r>
          </a:p>
          <a:p>
            <a:pPr marL="0" lvl="1" indent="0">
              <a:spcBef>
                <a:spcPts val="558"/>
              </a:spcBef>
              <a:spcAft>
                <a:spcPts val="0"/>
              </a:spcAft>
              <a:buClr>
                <a:srgbClr val="FFFFFF"/>
              </a:buClr>
            </a:pPr>
            <a:r>
              <a:rPr lang="en-US" sz="2800" dirty="0">
                <a:solidFill>
                  <a:schemeClr val="bg1"/>
                </a:solidFill>
                <a:latin typeface="Arial" pitchFamily="18"/>
              </a:rPr>
              <a:t>Works well with sows, not so well with gilts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name="Metabolic disorders of gestating females">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500" dirty="0">
                <a:solidFill>
                  <a:schemeClr val="bg1"/>
                </a:solidFill>
              </a:rPr>
              <a:t>Metabolic disorders of gestating females</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spcBef>
                <a:spcPts val="1199"/>
              </a:spcBef>
              <a:spcAft>
                <a:spcPts val="300"/>
              </a:spcAft>
              <a:buClr>
                <a:srgbClr val="FFFFFF"/>
              </a:buClr>
              <a:buChar char="•"/>
            </a:pPr>
            <a:r>
              <a:rPr lang="en-US" dirty="0">
                <a:solidFill>
                  <a:schemeClr val="bg1"/>
                </a:solidFill>
                <a:latin typeface="Arial" pitchFamily="18"/>
              </a:rPr>
              <a:t>Due to excessive weight gain during gestation</a:t>
            </a:r>
          </a:p>
          <a:p>
            <a:pPr marL="0" lvl="1" indent="0">
              <a:spcBef>
                <a:spcPts val="558"/>
              </a:spcBef>
              <a:spcAft>
                <a:spcPts val="0"/>
              </a:spcAft>
              <a:buClr>
                <a:srgbClr val="FFFFFF"/>
              </a:buClr>
            </a:pPr>
            <a:r>
              <a:rPr lang="en-US" sz="2800" dirty="0">
                <a:solidFill>
                  <a:schemeClr val="bg1"/>
                </a:solidFill>
                <a:latin typeface="Arial" pitchFamily="18"/>
              </a:rPr>
              <a:t>Gestational diabetes</a:t>
            </a:r>
          </a:p>
          <a:p>
            <a:pPr marL="0" lvl="1" indent="0">
              <a:spcBef>
                <a:spcPts val="558"/>
              </a:spcBef>
              <a:spcAft>
                <a:spcPts val="0"/>
              </a:spcAft>
              <a:buClr>
                <a:srgbClr val="FFFFFF"/>
              </a:buClr>
            </a:pPr>
            <a:r>
              <a:rPr lang="en-US" sz="2800" dirty="0">
                <a:solidFill>
                  <a:schemeClr val="bg1"/>
                </a:solidFill>
                <a:latin typeface="Arial" pitchFamily="18"/>
              </a:rPr>
              <a:t>Decreases post-farrowing performance</a:t>
            </a:r>
          </a:p>
          <a:p>
            <a:pPr marL="0" lvl="2" indent="0">
              <a:spcBef>
                <a:spcPts val="479"/>
              </a:spcBef>
              <a:spcAft>
                <a:spcPts val="0"/>
              </a:spcAft>
              <a:buClr>
                <a:srgbClr val="FFFFFF"/>
              </a:buClr>
              <a:buChar char="•"/>
            </a:pPr>
            <a:r>
              <a:rPr lang="en-US" sz="2400" dirty="0">
                <a:solidFill>
                  <a:schemeClr val="bg1"/>
                </a:solidFill>
                <a:latin typeface="Arial" pitchFamily="18"/>
              </a:rPr>
              <a:t>Low FI</a:t>
            </a:r>
          </a:p>
          <a:p>
            <a:pPr marL="0" lvl="2" indent="0">
              <a:spcBef>
                <a:spcPts val="479"/>
              </a:spcBef>
              <a:spcAft>
                <a:spcPts val="0"/>
              </a:spcAft>
              <a:buClr>
                <a:srgbClr val="FFFFFF"/>
              </a:buClr>
              <a:buChar char="•"/>
            </a:pPr>
            <a:r>
              <a:rPr lang="en-US" sz="2400" dirty="0">
                <a:solidFill>
                  <a:schemeClr val="bg1"/>
                </a:solidFill>
                <a:latin typeface="Arial" pitchFamily="18"/>
              </a:rPr>
              <a:t>Increased body protein and fat mobilization</a:t>
            </a:r>
          </a:p>
          <a:p>
            <a:pPr marL="0" lvl="1" indent="0">
              <a:spcBef>
                <a:spcPts val="558"/>
              </a:spcBef>
              <a:spcAft>
                <a:spcPts val="0"/>
              </a:spcAft>
              <a:buClr>
                <a:srgbClr val="FFFFFF"/>
              </a:buClr>
            </a:pPr>
            <a:r>
              <a:rPr lang="en-US" sz="2800" dirty="0">
                <a:solidFill>
                  <a:schemeClr val="bg1"/>
                </a:solidFill>
                <a:latin typeface="Arial" pitchFamily="18"/>
              </a:rPr>
              <a:t>Decreased milk production</a:t>
            </a:r>
          </a:p>
          <a:p>
            <a:pPr marL="0" lvl="1" indent="0">
              <a:spcBef>
                <a:spcPts val="558"/>
              </a:spcBef>
              <a:spcAft>
                <a:spcPts val="0"/>
              </a:spcAft>
              <a:buClr>
                <a:srgbClr val="FFFFFF"/>
              </a:buClr>
            </a:pPr>
            <a:r>
              <a:rPr lang="en-US" sz="2800" dirty="0">
                <a:solidFill>
                  <a:schemeClr val="bg1"/>
                </a:solidFill>
                <a:latin typeface="Arial" pitchFamily="18"/>
              </a:rPr>
              <a:t>Farrowing difficulty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name="Factors affecting Nutrient Requirements">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400" dirty="0">
                <a:solidFill>
                  <a:schemeClr val="bg1"/>
                </a:solidFill>
              </a:rPr>
              <a:t>Factors affecting Nutrient Requirements</a:t>
            </a:r>
          </a:p>
        </p:txBody>
      </p:sp>
      <p:sp>
        <p:nvSpPr>
          <p:cNvPr id="3" name="Rectangle 3"/>
          <p:cNvSpPr txBox="1">
            <a:spLocks noGrp="1"/>
          </p:cNvSpPr>
          <p:nvPr>
            <p:ph type="body" idx="4294967295"/>
          </p:nvPr>
        </p:nvSpPr>
        <p:spPr>
          <a:xfrm>
            <a:off x="228600" y="1600200"/>
            <a:ext cx="8686440" cy="4530240"/>
          </a:xfrm>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spcBef>
                <a:spcPts val="1199"/>
              </a:spcBef>
              <a:spcAft>
                <a:spcPts val="300"/>
              </a:spcAft>
              <a:buClr>
                <a:srgbClr val="FFFFFF"/>
              </a:buClr>
              <a:buChar char="•"/>
            </a:pPr>
            <a:r>
              <a:rPr lang="en-US" dirty="0">
                <a:solidFill>
                  <a:schemeClr val="bg1"/>
                </a:solidFill>
                <a:latin typeface="Arial" pitchFamily="18"/>
              </a:rPr>
              <a:t>Requirements are determined based on sow body weight</a:t>
            </a:r>
          </a:p>
          <a:p>
            <a:pPr marL="0" lvl="1" indent="0">
              <a:spcBef>
                <a:spcPts val="558"/>
              </a:spcBef>
              <a:spcAft>
                <a:spcPts val="0"/>
              </a:spcAft>
              <a:buClr>
                <a:srgbClr val="FFFFFF"/>
              </a:buClr>
            </a:pPr>
            <a:r>
              <a:rPr lang="en-US" sz="2800" dirty="0">
                <a:solidFill>
                  <a:schemeClr val="bg1"/>
                </a:solidFill>
                <a:latin typeface="Arial" pitchFamily="18"/>
              </a:rPr>
              <a:t>Metabolic BW = BW0.75</a:t>
            </a:r>
          </a:p>
          <a:p>
            <a:pPr marL="0" lvl="1" indent="0">
              <a:spcBef>
                <a:spcPts val="558"/>
              </a:spcBef>
              <a:spcAft>
                <a:spcPts val="0"/>
              </a:spcAft>
              <a:buClr>
                <a:srgbClr val="FFFFFF"/>
              </a:buClr>
            </a:pPr>
            <a:r>
              <a:rPr lang="en-US" sz="2800" dirty="0">
                <a:solidFill>
                  <a:schemeClr val="bg1"/>
                </a:solidFill>
                <a:latin typeface="Arial" pitchFamily="18"/>
              </a:rPr>
              <a:t>Energy = 106 ME/kg* BW0.75</a:t>
            </a:r>
          </a:p>
          <a:p>
            <a:pPr marL="0" lvl="1" indent="0">
              <a:spcBef>
                <a:spcPts val="558"/>
              </a:spcBef>
              <a:spcAft>
                <a:spcPts val="0"/>
              </a:spcAft>
              <a:buClr>
                <a:srgbClr val="FFFFFF"/>
              </a:buClr>
            </a:pPr>
            <a:r>
              <a:rPr lang="en-US" sz="2800" dirty="0">
                <a:solidFill>
                  <a:schemeClr val="bg1"/>
                </a:solidFill>
                <a:latin typeface="Arial" pitchFamily="18"/>
              </a:rPr>
              <a:t>Lys = 36 mg/kg* BW0.75</a:t>
            </a:r>
          </a:p>
          <a:p>
            <a:pPr marL="0" lvl="0" indent="0">
              <a:spcBef>
                <a:spcPts val="1199"/>
              </a:spcBef>
              <a:spcAft>
                <a:spcPts val="300"/>
              </a:spcAft>
              <a:buClr>
                <a:srgbClr val="FFFFFF"/>
              </a:buClr>
              <a:buChar char="•"/>
            </a:pPr>
            <a:r>
              <a:rPr lang="en-US" dirty="0">
                <a:solidFill>
                  <a:schemeClr val="bg1"/>
                </a:solidFill>
                <a:latin typeface="Arial" pitchFamily="18"/>
              </a:rPr>
              <a:t>Environmental temperature</a:t>
            </a:r>
          </a:p>
          <a:p>
            <a:pPr marL="0" lvl="1" indent="0">
              <a:spcBef>
                <a:spcPts val="558"/>
              </a:spcBef>
              <a:spcAft>
                <a:spcPts val="0"/>
              </a:spcAft>
              <a:buClr>
                <a:srgbClr val="FFFFFF"/>
              </a:buClr>
            </a:pPr>
            <a:r>
              <a:rPr lang="en-US" sz="2800" dirty="0">
                <a:solidFill>
                  <a:schemeClr val="bg1"/>
                </a:solidFill>
                <a:latin typeface="Arial" pitchFamily="18"/>
              </a:rPr>
              <a:t>Above/below </a:t>
            </a:r>
            <a:r>
              <a:rPr lang="en-US" sz="2800" dirty="0" err="1">
                <a:solidFill>
                  <a:schemeClr val="bg1"/>
                </a:solidFill>
                <a:latin typeface="Arial" pitchFamily="18"/>
              </a:rPr>
              <a:t>thermonuetral</a:t>
            </a:r>
            <a:r>
              <a:rPr lang="en-US" sz="2800" dirty="0">
                <a:solidFill>
                  <a:schemeClr val="bg1"/>
                </a:solidFill>
                <a:latin typeface="Arial" pitchFamily="18"/>
              </a:rPr>
              <a:t> zone = </a:t>
            </a:r>
            <a:r>
              <a:rPr lang="en-US" sz="2800" dirty="0">
                <a:solidFill>
                  <a:schemeClr val="bg1"/>
                </a:solidFill>
                <a:latin typeface="Times" pitchFamily="18"/>
              </a:rPr>
              <a:t>↑ </a:t>
            </a:r>
            <a:r>
              <a:rPr lang="en-US" sz="2800" dirty="0" err="1">
                <a:solidFill>
                  <a:schemeClr val="bg1"/>
                </a:solidFill>
                <a:latin typeface="Arial" pitchFamily="18"/>
              </a:rPr>
              <a:t>reqts</a:t>
            </a:r>
            <a:r>
              <a:rPr lang="en-US" sz="2800" dirty="0">
                <a:solidFill>
                  <a:schemeClr val="bg1"/>
                </a:solidFill>
                <a:latin typeface="Arial" pitchFamily="18"/>
              </a:rPr>
              <a:t>.</a:t>
            </a:r>
          </a:p>
          <a:p>
            <a:pPr marL="0" lvl="1" indent="0">
              <a:spcBef>
                <a:spcPts val="558"/>
              </a:spcBef>
              <a:spcAft>
                <a:spcPts val="0"/>
              </a:spcAft>
              <a:buClr>
                <a:srgbClr val="FFFFFF"/>
              </a:buClr>
            </a:pPr>
            <a:r>
              <a:rPr lang="en-US" sz="2800" dirty="0">
                <a:solidFill>
                  <a:schemeClr val="bg1"/>
                </a:solidFill>
                <a:latin typeface="Arial" pitchFamily="18"/>
              </a:rPr>
              <a:t>Lower critical temp = 24</a:t>
            </a:r>
            <a:r>
              <a:rPr lang="en-US" sz="2800" dirty="0">
                <a:solidFill>
                  <a:schemeClr val="bg1"/>
                </a:solidFill>
                <a:latin typeface="Arial" pitchFamily="18"/>
                <a:cs typeface="Arial"/>
              </a:rPr>
              <a:t>°C</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name="Factors affecting Nutrient Requirements">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400" dirty="0">
                <a:solidFill>
                  <a:schemeClr val="bg1"/>
                </a:solidFill>
              </a:rPr>
              <a:t>Factors affecting Nutrient Requirements</a:t>
            </a:r>
          </a:p>
        </p:txBody>
      </p:sp>
      <p:sp>
        <p:nvSpPr>
          <p:cNvPr id="3" name="Rectangle 3"/>
          <p:cNvSpPr txBox="1">
            <a:spLocks noGrp="1"/>
          </p:cNvSpPr>
          <p:nvPr>
            <p:ph type="body" idx="4294967295"/>
          </p:nvPr>
        </p:nvSpPr>
        <p:spPr>
          <a:xfrm>
            <a:off x="228600" y="1600200"/>
            <a:ext cx="8686440" cy="4530240"/>
          </a:xfrm>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spcBef>
                <a:spcPts val="1199"/>
              </a:spcBef>
              <a:spcAft>
                <a:spcPts val="300"/>
              </a:spcAft>
              <a:buClr>
                <a:srgbClr val="FFFFFF"/>
              </a:buClr>
              <a:buChar char="•"/>
            </a:pPr>
            <a:r>
              <a:rPr lang="en-US" dirty="0">
                <a:solidFill>
                  <a:schemeClr val="bg1"/>
                </a:solidFill>
                <a:latin typeface="Arial" pitchFamily="18"/>
              </a:rPr>
              <a:t>Fetal growth/maternal weight gain</a:t>
            </a:r>
          </a:p>
          <a:p>
            <a:pPr marL="0" lvl="1" indent="0">
              <a:spcBef>
                <a:spcPts val="558"/>
              </a:spcBef>
              <a:spcAft>
                <a:spcPts val="0"/>
              </a:spcAft>
              <a:buClr>
                <a:srgbClr val="FFFFFF"/>
              </a:buClr>
            </a:pPr>
            <a:r>
              <a:rPr lang="en-US" sz="2800" dirty="0">
                <a:solidFill>
                  <a:schemeClr val="bg1"/>
                </a:solidFill>
                <a:latin typeface="Arial" pitchFamily="18"/>
                <a:cs typeface="Arial"/>
              </a:rPr>
              <a:t>NRC presents requirements based upon anticipated # of piglets in litter and weight gain by the sow during gestation</a:t>
            </a:r>
          </a:p>
          <a:p>
            <a:pPr marL="0" lvl="1" indent="0">
              <a:spcBef>
                <a:spcPts val="558"/>
              </a:spcBef>
              <a:spcAft>
                <a:spcPts val="0"/>
              </a:spcAft>
              <a:buClr>
                <a:srgbClr val="FFFFFF"/>
              </a:buClr>
            </a:pPr>
            <a:r>
              <a:rPr lang="en-US" sz="2800" dirty="0">
                <a:solidFill>
                  <a:schemeClr val="bg1"/>
                </a:solidFill>
                <a:latin typeface="Arial" pitchFamily="18"/>
                <a:cs typeface="Arial"/>
              </a:rPr>
              <a:t>Maintenance of sow and growth of fetus are top 2 priorities</a:t>
            </a:r>
          </a:p>
          <a:p>
            <a:pPr marL="0" lvl="2" indent="0">
              <a:spcBef>
                <a:spcPts val="479"/>
              </a:spcBef>
              <a:spcAft>
                <a:spcPts val="0"/>
              </a:spcAft>
              <a:buClr>
                <a:srgbClr val="FFFFFF"/>
              </a:buClr>
              <a:buChar char="•"/>
            </a:pPr>
            <a:r>
              <a:rPr lang="en-US" sz="2400" dirty="0">
                <a:solidFill>
                  <a:schemeClr val="bg1"/>
                </a:solidFill>
                <a:latin typeface="Arial" pitchFamily="18"/>
                <a:cs typeface="Arial"/>
              </a:rPr>
              <a:t>However, sharp increases in energy/protein intake will not affect fetal size or body composition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name="Food for thought">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Food for thought</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spcBef>
                <a:spcPts val="1199"/>
              </a:spcBef>
              <a:spcAft>
                <a:spcPts val="300"/>
              </a:spcAft>
              <a:buClr>
                <a:srgbClr val="FFFFFF"/>
              </a:buClr>
              <a:buChar char="•"/>
            </a:pPr>
            <a:r>
              <a:rPr lang="en-US" dirty="0">
                <a:solidFill>
                  <a:schemeClr val="bg1"/>
                </a:solidFill>
                <a:latin typeface="Arial" pitchFamily="18"/>
              </a:rPr>
              <a:t>Too much weight gain</a:t>
            </a:r>
          </a:p>
          <a:p>
            <a:pPr marL="0" lvl="1" indent="0">
              <a:spcBef>
                <a:spcPts val="558"/>
              </a:spcBef>
              <a:spcAft>
                <a:spcPts val="0"/>
              </a:spcAft>
              <a:buClr>
                <a:srgbClr val="FFFFFF"/>
              </a:buClr>
            </a:pPr>
            <a:r>
              <a:rPr lang="en-US" sz="2800" dirty="0">
                <a:solidFill>
                  <a:schemeClr val="bg1"/>
                </a:solidFill>
                <a:latin typeface="Arial" pitchFamily="18"/>
              </a:rPr>
              <a:t>Dystocia</a:t>
            </a:r>
          </a:p>
          <a:p>
            <a:pPr marL="0" lvl="1" indent="0">
              <a:spcBef>
                <a:spcPts val="558"/>
              </a:spcBef>
              <a:spcAft>
                <a:spcPts val="0"/>
              </a:spcAft>
              <a:buClr>
                <a:srgbClr val="FFFFFF"/>
              </a:buClr>
            </a:pPr>
            <a:r>
              <a:rPr lang="en-US" sz="2800" dirty="0">
                <a:solidFill>
                  <a:schemeClr val="bg1"/>
                </a:solidFill>
                <a:latin typeface="Arial" pitchFamily="18"/>
              </a:rPr>
              <a:t>Poor feed intake and milk production</a:t>
            </a:r>
          </a:p>
          <a:p>
            <a:pPr marL="0" lvl="0" indent="0">
              <a:spcBef>
                <a:spcPts val="1199"/>
              </a:spcBef>
              <a:spcAft>
                <a:spcPts val="300"/>
              </a:spcAft>
              <a:buNone/>
            </a:pPr>
            <a:endParaRPr lang="en-US" dirty="0">
              <a:solidFill>
                <a:schemeClr val="bg1"/>
              </a:solidFill>
              <a:latin typeface="Arial" pitchFamily="18"/>
            </a:endParaRPr>
          </a:p>
          <a:p>
            <a:pPr marL="0" lvl="0" indent="0">
              <a:spcBef>
                <a:spcPts val="1199"/>
              </a:spcBef>
              <a:spcAft>
                <a:spcPts val="300"/>
              </a:spcAft>
              <a:buClr>
                <a:srgbClr val="FFFFFF"/>
              </a:buClr>
              <a:buChar char="•"/>
            </a:pPr>
            <a:r>
              <a:rPr lang="en-US" dirty="0">
                <a:solidFill>
                  <a:schemeClr val="bg1"/>
                </a:solidFill>
                <a:latin typeface="Arial" pitchFamily="18"/>
              </a:rPr>
              <a:t>Too little weight gain</a:t>
            </a:r>
          </a:p>
          <a:p>
            <a:pPr marL="0" lvl="1" indent="0">
              <a:spcBef>
                <a:spcPts val="558"/>
              </a:spcBef>
              <a:spcAft>
                <a:spcPts val="0"/>
              </a:spcAft>
              <a:buClr>
                <a:srgbClr val="FFFFFF"/>
              </a:buClr>
            </a:pPr>
            <a:r>
              <a:rPr lang="en-US" sz="2800" dirty="0">
                <a:solidFill>
                  <a:schemeClr val="bg1"/>
                </a:solidFill>
                <a:latin typeface="Arial" pitchFamily="18"/>
              </a:rPr>
              <a:t>Inability to sustain lactation</a:t>
            </a:r>
          </a:p>
          <a:p>
            <a:pPr marL="0" lvl="1" indent="0">
              <a:spcBef>
                <a:spcPts val="558"/>
              </a:spcBef>
              <a:spcAft>
                <a:spcPts val="0"/>
              </a:spcAft>
              <a:buClr>
                <a:srgbClr val="FFFFFF"/>
              </a:buClr>
            </a:pPr>
            <a:r>
              <a:rPr lang="en-US" sz="2800" dirty="0">
                <a:solidFill>
                  <a:schemeClr val="bg1"/>
                </a:solidFill>
                <a:latin typeface="Arial" pitchFamily="18"/>
              </a:rPr>
              <a:t>Delayed return to estrus and rebreeding</a:t>
            </a:r>
          </a:p>
          <a:p>
            <a:pPr marL="0" lvl="2" indent="0">
              <a:spcBef>
                <a:spcPts val="479"/>
              </a:spcBef>
              <a:spcAft>
                <a:spcPts val="0"/>
              </a:spcAft>
              <a:buClr>
                <a:srgbClr val="FFFFFF"/>
              </a:buClr>
              <a:buChar char="•"/>
            </a:pPr>
            <a:r>
              <a:rPr lang="en-US" sz="2400" dirty="0">
                <a:solidFill>
                  <a:schemeClr val="bg1"/>
                </a:solidFill>
                <a:latin typeface="Arial" pitchFamily="18"/>
              </a:rPr>
              <a:t>Anestrus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name="page65">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The Lactating Female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name="Lactating sows">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Lactating sows</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spcBef>
                <a:spcPts val="1199"/>
              </a:spcBef>
              <a:spcAft>
                <a:spcPts val="300"/>
              </a:spcAft>
              <a:buClr>
                <a:srgbClr val="FFFFFF"/>
              </a:buClr>
              <a:buChar char="•"/>
            </a:pPr>
            <a:r>
              <a:rPr lang="en-US" dirty="0">
                <a:solidFill>
                  <a:schemeClr val="bg1"/>
                </a:solidFill>
                <a:latin typeface="Arial" pitchFamily="18"/>
              </a:rPr>
              <a:t>Most challenging dietary goal of breeding herd</a:t>
            </a:r>
          </a:p>
          <a:p>
            <a:pPr marL="0" lvl="0" indent="0">
              <a:spcBef>
                <a:spcPts val="1199"/>
              </a:spcBef>
              <a:spcAft>
                <a:spcPts val="300"/>
              </a:spcAft>
              <a:buClr>
                <a:srgbClr val="FFFFFF"/>
              </a:buClr>
              <a:buChar char="•"/>
            </a:pPr>
            <a:r>
              <a:rPr lang="en-US" dirty="0">
                <a:solidFill>
                  <a:schemeClr val="bg1"/>
                </a:solidFill>
                <a:latin typeface="Arial" pitchFamily="18"/>
              </a:rPr>
              <a:t>Feed intake capacity during lactation to support nursery progeny = LIMITING FACTOR to milk production</a:t>
            </a:r>
          </a:p>
          <a:p>
            <a:pPr marL="0" lvl="0" indent="0">
              <a:spcBef>
                <a:spcPts val="1199"/>
              </a:spcBef>
              <a:spcAft>
                <a:spcPts val="300"/>
              </a:spcAft>
              <a:buClr>
                <a:srgbClr val="FFFFFF"/>
              </a:buClr>
              <a:buChar char="•"/>
            </a:pPr>
            <a:r>
              <a:rPr lang="en-US" dirty="0">
                <a:solidFill>
                  <a:schemeClr val="bg1"/>
                </a:solidFill>
                <a:latin typeface="Arial" pitchFamily="18"/>
              </a:rPr>
              <a:t>50% of </a:t>
            </a:r>
            <a:r>
              <a:rPr lang="en-US" dirty="0" err="1">
                <a:solidFill>
                  <a:schemeClr val="bg1"/>
                </a:solidFill>
                <a:latin typeface="Arial" pitchFamily="18"/>
              </a:rPr>
              <a:t>preweaning</a:t>
            </a:r>
            <a:r>
              <a:rPr lang="en-US" dirty="0">
                <a:solidFill>
                  <a:schemeClr val="bg1"/>
                </a:solidFill>
                <a:latin typeface="Arial" pitchFamily="18"/>
              </a:rPr>
              <a:t> deaths are related to insufficient milk production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name="Postfarrowing appetite depression">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4000" dirty="0" err="1">
                <a:solidFill>
                  <a:schemeClr val="bg1"/>
                </a:solidFill>
              </a:rPr>
              <a:t>Postfarrowing</a:t>
            </a:r>
            <a:r>
              <a:rPr lang="en-US" sz="4000" dirty="0">
                <a:solidFill>
                  <a:schemeClr val="bg1"/>
                </a:solidFill>
              </a:rPr>
              <a:t> appetite depression</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spcBef>
                <a:spcPts val="1199"/>
              </a:spcBef>
              <a:spcAft>
                <a:spcPts val="300"/>
              </a:spcAft>
              <a:buClr>
                <a:srgbClr val="FFFFFF"/>
              </a:buClr>
              <a:buChar char="•"/>
            </a:pPr>
            <a:r>
              <a:rPr lang="en-US" dirty="0">
                <a:solidFill>
                  <a:schemeClr val="bg1"/>
                </a:solidFill>
                <a:latin typeface="Arial" pitchFamily="18"/>
              </a:rPr>
              <a:t>Parturition is often followed by feed intake depression for several days</a:t>
            </a:r>
          </a:p>
          <a:p>
            <a:pPr marL="0" lvl="1" indent="0">
              <a:spcBef>
                <a:spcPts val="558"/>
              </a:spcBef>
              <a:spcAft>
                <a:spcPts val="0"/>
              </a:spcAft>
              <a:buClr>
                <a:srgbClr val="FFFFFF"/>
              </a:buClr>
            </a:pPr>
            <a:r>
              <a:rPr lang="en-US" sz="2800" dirty="0">
                <a:solidFill>
                  <a:schemeClr val="bg1"/>
                </a:solidFill>
                <a:latin typeface="Arial" pitchFamily="18"/>
              </a:rPr>
              <a:t>Lethargy</a:t>
            </a:r>
          </a:p>
          <a:p>
            <a:pPr marL="0" lvl="1" indent="0">
              <a:spcBef>
                <a:spcPts val="558"/>
              </a:spcBef>
              <a:spcAft>
                <a:spcPts val="0"/>
              </a:spcAft>
              <a:buClr>
                <a:srgbClr val="FFFFFF"/>
              </a:buClr>
            </a:pPr>
            <a:r>
              <a:rPr lang="en-US" sz="2800" dirty="0">
                <a:solidFill>
                  <a:schemeClr val="bg1"/>
                </a:solidFill>
                <a:latin typeface="Arial" pitchFamily="18"/>
              </a:rPr>
              <a:t>Limited gut capacity</a:t>
            </a:r>
          </a:p>
          <a:p>
            <a:pPr marL="0" lvl="1" indent="0">
              <a:spcBef>
                <a:spcPts val="558"/>
              </a:spcBef>
              <a:spcAft>
                <a:spcPts val="0"/>
              </a:spcAft>
              <a:buClr>
                <a:srgbClr val="FFFFFF"/>
              </a:buClr>
            </a:pPr>
            <a:r>
              <a:rPr lang="en-US" sz="2800" dirty="0">
                <a:solidFill>
                  <a:schemeClr val="bg1"/>
                </a:solidFill>
                <a:latin typeface="Arial" pitchFamily="18"/>
              </a:rPr>
              <a:t>Stress of parturition</a:t>
            </a:r>
          </a:p>
          <a:p>
            <a:pPr marL="0" lvl="1" indent="0">
              <a:spcBef>
                <a:spcPts val="558"/>
              </a:spcBef>
              <a:spcAft>
                <a:spcPts val="0"/>
              </a:spcAft>
              <a:buClr>
                <a:srgbClr val="FFFF00"/>
              </a:buClr>
            </a:pPr>
            <a:r>
              <a:rPr lang="en-US" sz="2800" dirty="0">
                <a:solidFill>
                  <a:schemeClr val="bg1"/>
                </a:solidFill>
                <a:latin typeface="Arial" pitchFamily="18"/>
              </a:rPr>
              <a:t>EXCESSIVE FAT GAIN during gestation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Terminology">
    <p:spTree>
      <p:nvGrpSpPr>
        <p:cNvPr id="1" name=""/>
        <p:cNvGrpSpPr/>
        <p:nvPr/>
      </p:nvGrpSpPr>
      <p:grpSpPr>
        <a:xfrm>
          <a:off x="0" y="0"/>
          <a:ext cx="0" cy="0"/>
          <a:chOff x="0" y="0"/>
          <a:chExt cx="0" cy="0"/>
        </a:xfrm>
      </p:grpSpPr>
      <p:sp>
        <p:nvSpPr>
          <p:cNvPr id="2" name="Rectangle 3"/>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dirty="0">
                <a:solidFill>
                  <a:schemeClr val="bg1"/>
                </a:solidFill>
              </a:rPr>
              <a:t>Terminology</a:t>
            </a:r>
          </a:p>
        </p:txBody>
      </p:sp>
      <p:sp>
        <p:nvSpPr>
          <p:cNvPr id="3" name="Rectangle 4"/>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hangingPunct="1">
              <a:spcBef>
                <a:spcPts val="1199"/>
              </a:spcBef>
              <a:spcAft>
                <a:spcPts val="300"/>
              </a:spcAft>
              <a:buNone/>
            </a:pPr>
            <a:endParaRPr lang="en-US" sz="2800" i="0">
              <a:latin typeface="Arial" pitchFamily="18"/>
            </a:endParaRPr>
          </a:p>
          <a:p>
            <a:pPr marL="0" lvl="0" indent="0" hangingPunct="1">
              <a:spcBef>
                <a:spcPts val="1199"/>
              </a:spcBef>
              <a:spcAft>
                <a:spcPts val="300"/>
              </a:spcAft>
              <a:buNone/>
            </a:pPr>
            <a:endParaRPr lang="en-US" sz="2800" i="0">
              <a:latin typeface="Arial" pitchFamily="18"/>
            </a:endParaRPr>
          </a:p>
          <a:p>
            <a:pPr marL="0" lvl="0" indent="0" hangingPunct="1">
              <a:spcBef>
                <a:spcPts val="1199"/>
              </a:spcBef>
              <a:spcAft>
                <a:spcPts val="300"/>
              </a:spcAft>
              <a:buNone/>
            </a:pPr>
            <a:endParaRPr lang="en-US" sz="2800" i="0">
              <a:latin typeface="Arial" pitchFamily="18"/>
            </a:endParaRPr>
          </a:p>
          <a:p>
            <a:pPr marL="0" lvl="0" indent="0" hangingPunct="1">
              <a:spcBef>
                <a:spcPts val="1199"/>
              </a:spcBef>
              <a:spcAft>
                <a:spcPts val="300"/>
              </a:spcAft>
              <a:buNone/>
            </a:pPr>
            <a:endParaRPr lang="en-US" sz="2800" i="0">
              <a:latin typeface="Arial" pitchFamily="18"/>
            </a:endParaRPr>
          </a:p>
          <a:p>
            <a:pPr marL="0" lvl="0" indent="0" hangingPunct="1">
              <a:spcBef>
                <a:spcPts val="1199"/>
              </a:spcBef>
              <a:spcAft>
                <a:spcPts val="300"/>
              </a:spcAft>
              <a:buNone/>
            </a:pPr>
            <a:endParaRPr lang="en-US" sz="2800" i="0">
              <a:latin typeface="Arial" pitchFamily="18"/>
            </a:endParaRPr>
          </a:p>
        </p:txBody>
      </p:sp>
      <p:sp>
        <p:nvSpPr>
          <p:cNvPr id="5" name="Rectangle 7"/>
          <p:cNvSpPr/>
          <p:nvPr/>
        </p:nvSpPr>
        <p:spPr>
          <a:xfrm>
            <a:off x="457200" y="5715000"/>
            <a:ext cx="8229240" cy="1142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ctr" anchorCtr="0" compatLnSpc="0"/>
          <a:lstStyle/>
          <a:p>
            <a:pPr marL="0" marR="0" lvl="0" indent="0" algn="ctr" rtl="0" hangingPunct="1">
              <a:lnSpc>
                <a:spcPct val="100000"/>
              </a:lnSpc>
              <a:spcBef>
                <a:spcPts val="1199"/>
              </a:spcBef>
              <a:spcAft>
                <a:spcPts val="300"/>
              </a:spcAft>
              <a:buNone/>
              <a:tabLst/>
              <a:defRPr sz="1800"/>
            </a:pPr>
            <a:r>
              <a:rPr lang="en-US" sz="4400" b="1" i="0" u="none" strike="noStrike" kern="1200" spc="0" dirty="0">
                <a:ln>
                  <a:noFill/>
                </a:ln>
                <a:solidFill>
                  <a:schemeClr val="bg1"/>
                </a:solidFill>
                <a:latin typeface="Arial" pitchFamily="18"/>
                <a:ea typeface="Microsoft YaHei" pitchFamily="2"/>
                <a:cs typeface="Mangal" pitchFamily="2"/>
              </a:rPr>
              <a:t>piglets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028700"/>
            <a:ext cx="6629400" cy="49720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name="Maximizing Feed Intake">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Maximizing Feed Intake</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spcBef>
                <a:spcPts val="1199"/>
              </a:spcBef>
              <a:spcAft>
                <a:spcPts val="300"/>
              </a:spcAft>
              <a:buClr>
                <a:srgbClr val="FFFFFF"/>
              </a:buClr>
              <a:buChar char="•"/>
            </a:pPr>
            <a:r>
              <a:rPr lang="en-US" dirty="0">
                <a:solidFill>
                  <a:schemeClr val="bg1"/>
                </a:solidFill>
                <a:latin typeface="Arial" pitchFamily="18"/>
              </a:rPr>
              <a:t>Again—Phase feeding!</a:t>
            </a:r>
          </a:p>
          <a:p>
            <a:pPr marL="0" lvl="1" indent="0">
              <a:spcBef>
                <a:spcPts val="558"/>
              </a:spcBef>
              <a:spcAft>
                <a:spcPts val="0"/>
              </a:spcAft>
              <a:buClr>
                <a:srgbClr val="FFFFFF"/>
              </a:buClr>
            </a:pPr>
            <a:r>
              <a:rPr lang="en-US" sz="2800" dirty="0">
                <a:solidFill>
                  <a:schemeClr val="bg1"/>
                </a:solidFill>
                <a:latin typeface="Arial" pitchFamily="18"/>
              </a:rPr>
              <a:t>Sows are provided with gradual and restrictive increase in feed intake the first week of lactation</a:t>
            </a:r>
          </a:p>
          <a:p>
            <a:pPr marL="0" lvl="1" indent="0">
              <a:spcBef>
                <a:spcPts val="558"/>
              </a:spcBef>
              <a:spcAft>
                <a:spcPts val="0"/>
              </a:spcAft>
              <a:buClr>
                <a:srgbClr val="FFFFFF"/>
              </a:buClr>
            </a:pPr>
            <a:r>
              <a:rPr lang="en-US" sz="2800" dirty="0">
                <a:solidFill>
                  <a:schemeClr val="bg1"/>
                </a:solidFill>
                <a:latin typeface="Arial" pitchFamily="18"/>
              </a:rPr>
              <a:t>Day 1:  meet only maintenance requirements.</a:t>
            </a:r>
          </a:p>
          <a:p>
            <a:pPr marL="0" lvl="1" indent="0">
              <a:spcBef>
                <a:spcPts val="558"/>
              </a:spcBef>
              <a:spcAft>
                <a:spcPts val="0"/>
              </a:spcAft>
              <a:buClr>
                <a:srgbClr val="FFFFFF"/>
              </a:buClr>
            </a:pPr>
            <a:r>
              <a:rPr lang="en-US" sz="2800" dirty="0">
                <a:solidFill>
                  <a:schemeClr val="bg1"/>
                </a:solidFill>
                <a:latin typeface="Arial" pitchFamily="18"/>
              </a:rPr>
              <a:t>Controlled increase will follow until day 5</a:t>
            </a:r>
          </a:p>
          <a:p>
            <a:pPr marL="0" lvl="1" indent="0">
              <a:spcBef>
                <a:spcPts val="558"/>
              </a:spcBef>
              <a:spcAft>
                <a:spcPts val="0"/>
              </a:spcAft>
              <a:buClr>
                <a:srgbClr val="FFFFFF"/>
              </a:buClr>
            </a:pPr>
            <a:r>
              <a:rPr lang="en-US" sz="2800" dirty="0">
                <a:solidFill>
                  <a:schemeClr val="bg1"/>
                </a:solidFill>
                <a:latin typeface="Arial" pitchFamily="18"/>
              </a:rPr>
              <a:t>Then </a:t>
            </a:r>
            <a:r>
              <a:rPr lang="en-US" sz="2800" i="1" dirty="0">
                <a:solidFill>
                  <a:schemeClr val="bg1"/>
                </a:solidFill>
                <a:latin typeface="Arial" pitchFamily="18"/>
              </a:rPr>
              <a:t>ad libitum</a:t>
            </a:r>
            <a:r>
              <a:rPr lang="en-US" sz="2800" dirty="0">
                <a:solidFill>
                  <a:schemeClr val="bg1"/>
                </a:solidFill>
                <a:latin typeface="Arial" pitchFamily="18"/>
              </a:rPr>
              <a:t> access to feed for the rest of the lactation period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name="Milk Production">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Milk Production</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spcBef>
                <a:spcPts val="1199"/>
              </a:spcBef>
              <a:spcAft>
                <a:spcPts val="300"/>
              </a:spcAft>
              <a:buClr>
                <a:srgbClr val="FFFFFF"/>
              </a:buClr>
              <a:buChar char="•"/>
            </a:pPr>
            <a:r>
              <a:rPr lang="en-US" dirty="0">
                <a:solidFill>
                  <a:schemeClr val="bg1"/>
                </a:solidFill>
                <a:latin typeface="Arial" pitchFamily="18"/>
              </a:rPr>
              <a:t>Milk yield peaks between day 15 and 18 of lactation</a:t>
            </a:r>
          </a:p>
          <a:p>
            <a:pPr marL="0" lvl="0" indent="0">
              <a:spcBef>
                <a:spcPts val="1199"/>
              </a:spcBef>
              <a:spcAft>
                <a:spcPts val="300"/>
              </a:spcAft>
              <a:buClr>
                <a:srgbClr val="FFFFFF"/>
              </a:buClr>
              <a:buChar char="•"/>
            </a:pPr>
            <a:r>
              <a:rPr lang="en-US" dirty="0">
                <a:solidFill>
                  <a:schemeClr val="bg1"/>
                </a:solidFill>
                <a:latin typeface="Arial" pitchFamily="18"/>
              </a:rPr>
              <a:t>Milk composition can be altered by diet</a:t>
            </a:r>
          </a:p>
          <a:p>
            <a:pPr marL="0" lvl="1" indent="0">
              <a:spcBef>
                <a:spcPts val="558"/>
              </a:spcBef>
              <a:spcAft>
                <a:spcPts val="0"/>
              </a:spcAft>
              <a:buClr>
                <a:srgbClr val="FFFFFF"/>
              </a:buClr>
            </a:pPr>
            <a:r>
              <a:rPr lang="en-US" sz="2800" dirty="0">
                <a:solidFill>
                  <a:schemeClr val="bg1"/>
                </a:solidFill>
                <a:latin typeface="Arial" pitchFamily="18"/>
              </a:rPr>
              <a:t>BUT, main factors affecting include:</a:t>
            </a:r>
          </a:p>
          <a:p>
            <a:pPr marL="0" lvl="2" indent="0">
              <a:spcBef>
                <a:spcPts val="479"/>
              </a:spcBef>
              <a:spcAft>
                <a:spcPts val="0"/>
              </a:spcAft>
              <a:buClr>
                <a:srgbClr val="FFFFFF"/>
              </a:buClr>
              <a:buChar char="•"/>
            </a:pPr>
            <a:r>
              <a:rPr lang="en-US" sz="2400" dirty="0">
                <a:solidFill>
                  <a:schemeClr val="bg1"/>
                </a:solidFill>
                <a:latin typeface="Arial" pitchFamily="18"/>
              </a:rPr>
              <a:t>Previous nutritional status</a:t>
            </a:r>
          </a:p>
          <a:p>
            <a:pPr marL="0" lvl="2" indent="0">
              <a:spcBef>
                <a:spcPts val="479"/>
              </a:spcBef>
              <a:spcAft>
                <a:spcPts val="0"/>
              </a:spcAft>
              <a:buClr>
                <a:srgbClr val="FFFFFF"/>
              </a:buClr>
              <a:buChar char="•"/>
            </a:pPr>
            <a:r>
              <a:rPr lang="en-US" sz="2400" dirty="0">
                <a:solidFill>
                  <a:schemeClr val="bg1"/>
                </a:solidFill>
                <a:latin typeface="Arial" pitchFamily="18"/>
              </a:rPr>
              <a:t>Stage of production</a:t>
            </a:r>
          </a:p>
          <a:p>
            <a:pPr marL="0" lvl="2" indent="0">
              <a:spcBef>
                <a:spcPts val="479"/>
              </a:spcBef>
              <a:spcAft>
                <a:spcPts val="0"/>
              </a:spcAft>
              <a:buClr>
                <a:srgbClr val="FFFFFF"/>
              </a:buClr>
              <a:buChar char="•"/>
            </a:pPr>
            <a:r>
              <a:rPr lang="en-US" sz="2400" dirty="0">
                <a:solidFill>
                  <a:schemeClr val="bg1"/>
                </a:solidFill>
                <a:latin typeface="Arial" pitchFamily="18"/>
              </a:rPr>
              <a:t>Diet adequacy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name="Nutrient Requirements">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Nutrient Requirements</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spcBef>
                <a:spcPts val="1199"/>
              </a:spcBef>
              <a:spcAft>
                <a:spcPts val="300"/>
              </a:spcAft>
              <a:buClr>
                <a:srgbClr val="FFFFFF"/>
              </a:buClr>
              <a:buChar char="•"/>
            </a:pPr>
            <a:r>
              <a:rPr lang="en-US" dirty="0">
                <a:solidFill>
                  <a:schemeClr val="bg1"/>
                </a:solidFill>
                <a:latin typeface="Arial" pitchFamily="18"/>
              </a:rPr>
              <a:t>95% of total body weight change in lactation is loss of protein and fat</a:t>
            </a:r>
          </a:p>
          <a:p>
            <a:pPr marL="0" lvl="0" indent="0">
              <a:spcBef>
                <a:spcPts val="1199"/>
              </a:spcBef>
              <a:spcAft>
                <a:spcPts val="300"/>
              </a:spcAft>
              <a:buClr>
                <a:srgbClr val="FFFFFF"/>
              </a:buClr>
              <a:buChar char="•"/>
            </a:pPr>
            <a:r>
              <a:rPr lang="en-US" dirty="0">
                <a:solidFill>
                  <a:schemeClr val="bg1"/>
                </a:solidFill>
                <a:latin typeface="Arial" pitchFamily="18"/>
              </a:rPr>
              <a:t>Today’s females require more amino acids because they are producing larger litters</a:t>
            </a:r>
          </a:p>
          <a:p>
            <a:pPr marL="0" lvl="0" indent="0">
              <a:spcBef>
                <a:spcPts val="1199"/>
              </a:spcBef>
              <a:spcAft>
                <a:spcPts val="300"/>
              </a:spcAft>
              <a:buClr>
                <a:srgbClr val="FFFFFF"/>
              </a:buClr>
              <a:buChar char="•"/>
            </a:pPr>
            <a:r>
              <a:rPr lang="en-US" dirty="0">
                <a:solidFill>
                  <a:schemeClr val="bg1"/>
                </a:solidFill>
                <a:latin typeface="Arial" pitchFamily="18"/>
              </a:rPr>
              <a:t>However, selection for leanness and increased lean growth has led to reduced capacity for feed intake in sows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name="Nutrient Requirements">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Nutrient Requirements</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spcBef>
                <a:spcPts val="1199"/>
              </a:spcBef>
              <a:spcAft>
                <a:spcPts val="300"/>
              </a:spcAft>
              <a:buClr>
                <a:srgbClr val="FFFFFF"/>
              </a:buClr>
              <a:buChar char="•"/>
            </a:pPr>
            <a:r>
              <a:rPr lang="en-US" dirty="0">
                <a:solidFill>
                  <a:schemeClr val="bg1"/>
                </a:solidFill>
                <a:latin typeface="Arial" pitchFamily="18"/>
              </a:rPr>
              <a:t>Requirements determined based upon:</a:t>
            </a:r>
          </a:p>
          <a:p>
            <a:pPr marL="0" lvl="0" indent="0">
              <a:buNone/>
            </a:pPr>
            <a:endParaRPr lang="en-US" sz="2800" b="0" i="0" dirty="0">
              <a:solidFill>
                <a:schemeClr val="bg1"/>
              </a:solidFill>
              <a:latin typeface="Arial" pitchFamily="18"/>
            </a:endParaRPr>
          </a:p>
          <a:p>
            <a:pPr marL="0" lvl="1" indent="0">
              <a:spcBef>
                <a:spcPts val="558"/>
              </a:spcBef>
              <a:spcAft>
                <a:spcPts val="0"/>
              </a:spcAft>
              <a:buClr>
                <a:srgbClr val="FFFFFF"/>
              </a:buClr>
            </a:pPr>
            <a:r>
              <a:rPr lang="en-US" sz="2800" dirty="0">
                <a:solidFill>
                  <a:schemeClr val="bg1"/>
                </a:solidFill>
                <a:latin typeface="Arial" pitchFamily="18"/>
              </a:rPr>
              <a:t>Sow </a:t>
            </a:r>
            <a:r>
              <a:rPr lang="en-US" sz="2800" dirty="0" smtClean="0">
                <a:solidFill>
                  <a:schemeClr val="bg1"/>
                </a:solidFill>
                <a:latin typeface="Arial" pitchFamily="18"/>
              </a:rPr>
              <a:t>post-farrowing </a:t>
            </a:r>
            <a:r>
              <a:rPr lang="en-US" sz="2800" dirty="0">
                <a:solidFill>
                  <a:schemeClr val="bg1"/>
                </a:solidFill>
                <a:latin typeface="Arial" pitchFamily="18"/>
              </a:rPr>
              <a:t>weight</a:t>
            </a:r>
          </a:p>
          <a:p>
            <a:pPr marL="0" lvl="0" indent="0">
              <a:buNone/>
            </a:pPr>
            <a:endParaRPr lang="en-US" sz="2800" b="0" i="0" dirty="0">
              <a:solidFill>
                <a:schemeClr val="bg1"/>
              </a:solidFill>
              <a:latin typeface="Arial" pitchFamily="18"/>
            </a:endParaRPr>
          </a:p>
          <a:p>
            <a:pPr marL="0" lvl="1" indent="0">
              <a:spcBef>
                <a:spcPts val="558"/>
              </a:spcBef>
              <a:spcAft>
                <a:spcPts val="0"/>
              </a:spcAft>
              <a:buClr>
                <a:srgbClr val="FFFFFF"/>
              </a:buClr>
            </a:pPr>
            <a:r>
              <a:rPr lang="en-US" sz="2800" dirty="0">
                <a:solidFill>
                  <a:schemeClr val="bg1"/>
                </a:solidFill>
                <a:latin typeface="Arial" pitchFamily="18"/>
              </a:rPr>
              <a:t>Anticipated </a:t>
            </a:r>
            <a:r>
              <a:rPr lang="en-US" sz="2800" dirty="0" err="1">
                <a:solidFill>
                  <a:schemeClr val="bg1"/>
                </a:solidFill>
                <a:latin typeface="Arial" pitchFamily="18"/>
              </a:rPr>
              <a:t>lactational</a:t>
            </a:r>
            <a:r>
              <a:rPr lang="en-US" sz="2800" dirty="0">
                <a:solidFill>
                  <a:schemeClr val="bg1"/>
                </a:solidFill>
                <a:latin typeface="Arial" pitchFamily="18"/>
              </a:rPr>
              <a:t> weigh change</a:t>
            </a:r>
          </a:p>
          <a:p>
            <a:pPr marL="0" lvl="0" indent="0">
              <a:buNone/>
            </a:pPr>
            <a:endParaRPr lang="en-US" sz="2800" b="0" i="0" dirty="0">
              <a:solidFill>
                <a:schemeClr val="bg1"/>
              </a:solidFill>
              <a:latin typeface="Arial" pitchFamily="18"/>
            </a:endParaRPr>
          </a:p>
          <a:p>
            <a:pPr marL="0" lvl="1" indent="0">
              <a:spcBef>
                <a:spcPts val="558"/>
              </a:spcBef>
              <a:spcAft>
                <a:spcPts val="0"/>
              </a:spcAft>
              <a:buClr>
                <a:srgbClr val="FFFFFF"/>
              </a:buClr>
            </a:pPr>
            <a:r>
              <a:rPr lang="en-US" sz="2800" dirty="0">
                <a:solidFill>
                  <a:schemeClr val="bg1"/>
                </a:solidFill>
                <a:latin typeface="Arial" pitchFamily="18"/>
              </a:rPr>
              <a:t>Anticipated daily weight gain of piglets</a:t>
            </a:r>
          </a:p>
          <a:p>
            <a:pPr marL="0" lvl="0" indent="0">
              <a:spcBef>
                <a:spcPts val="1199"/>
              </a:spcBef>
              <a:spcAft>
                <a:spcPts val="300"/>
              </a:spcAft>
              <a:buNone/>
            </a:pPr>
            <a:endParaRPr lang="en-US" dirty="0">
              <a:latin typeface="Arial"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name="Nutrient Requirements">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Nutrient Requirements</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lnSpc>
                <a:spcPct val="90000"/>
              </a:lnSpc>
              <a:spcBef>
                <a:spcPts val="1199"/>
              </a:spcBef>
              <a:spcAft>
                <a:spcPts val="300"/>
              </a:spcAft>
              <a:buClr>
                <a:srgbClr val="FFFFFF"/>
              </a:buClr>
              <a:buChar char="•"/>
            </a:pPr>
            <a:r>
              <a:rPr lang="en-US" dirty="0">
                <a:solidFill>
                  <a:schemeClr val="bg1"/>
                </a:solidFill>
                <a:latin typeface="Arial" pitchFamily="18"/>
              </a:rPr>
              <a:t>Requirements of amino acids are based on ideal protein concept</a:t>
            </a:r>
          </a:p>
          <a:p>
            <a:pPr marL="0" lvl="0" indent="0">
              <a:lnSpc>
                <a:spcPct val="90000"/>
              </a:lnSpc>
              <a:spcBef>
                <a:spcPts val="1199"/>
              </a:spcBef>
              <a:spcAft>
                <a:spcPts val="300"/>
              </a:spcAft>
              <a:buClr>
                <a:srgbClr val="FFFFFF"/>
              </a:buClr>
              <a:buChar char="•"/>
            </a:pPr>
            <a:r>
              <a:rPr lang="en-US" dirty="0">
                <a:solidFill>
                  <a:schemeClr val="bg1"/>
                </a:solidFill>
                <a:latin typeface="Arial" pitchFamily="18"/>
              </a:rPr>
              <a:t>Energy requirement based upon 4 pools of need:</a:t>
            </a:r>
          </a:p>
          <a:p>
            <a:pPr marL="0" lvl="1" indent="0">
              <a:lnSpc>
                <a:spcPct val="90000"/>
              </a:lnSpc>
              <a:spcBef>
                <a:spcPts val="558"/>
              </a:spcBef>
              <a:spcAft>
                <a:spcPts val="0"/>
              </a:spcAft>
              <a:buClr>
                <a:srgbClr val="FFFFFF"/>
              </a:buClr>
            </a:pPr>
            <a:r>
              <a:rPr lang="en-US" sz="2800" dirty="0">
                <a:solidFill>
                  <a:schemeClr val="bg1"/>
                </a:solidFill>
                <a:latin typeface="Arial" pitchFamily="18"/>
              </a:rPr>
              <a:t>Maintenance </a:t>
            </a:r>
            <a:r>
              <a:rPr lang="en-US" dirty="0">
                <a:solidFill>
                  <a:schemeClr val="bg1"/>
                </a:solidFill>
                <a:latin typeface="Arial" pitchFamily="18"/>
              </a:rPr>
              <a:t>(106 kcal ME/kg*BW0.75)</a:t>
            </a:r>
          </a:p>
          <a:p>
            <a:pPr marL="0" lvl="1" indent="0">
              <a:lnSpc>
                <a:spcPct val="90000"/>
              </a:lnSpc>
              <a:spcBef>
                <a:spcPts val="558"/>
              </a:spcBef>
              <a:spcAft>
                <a:spcPts val="0"/>
              </a:spcAft>
              <a:buClr>
                <a:srgbClr val="FFFFFF"/>
              </a:buClr>
            </a:pPr>
            <a:r>
              <a:rPr lang="en-US" sz="2800" dirty="0">
                <a:solidFill>
                  <a:schemeClr val="bg1"/>
                </a:solidFill>
                <a:latin typeface="Arial" pitchFamily="18"/>
              </a:rPr>
              <a:t>Milk production </a:t>
            </a:r>
            <a:r>
              <a:rPr lang="en-US" sz="2200" dirty="0">
                <a:solidFill>
                  <a:schemeClr val="bg1"/>
                </a:solidFill>
                <a:latin typeface="Arial" pitchFamily="18"/>
              </a:rPr>
              <a:t>((4.92*litter gain)-(90*# pigs))*72%</a:t>
            </a:r>
          </a:p>
          <a:p>
            <a:pPr marL="0" lvl="1" indent="0">
              <a:lnSpc>
                <a:spcPct val="90000"/>
              </a:lnSpc>
              <a:spcBef>
                <a:spcPts val="558"/>
              </a:spcBef>
              <a:spcAft>
                <a:spcPts val="0"/>
              </a:spcAft>
              <a:buClr>
                <a:srgbClr val="FFFFFF"/>
              </a:buClr>
            </a:pPr>
            <a:r>
              <a:rPr lang="en-US" sz="2800" dirty="0">
                <a:solidFill>
                  <a:schemeClr val="bg1"/>
                </a:solidFill>
                <a:latin typeface="Arial" pitchFamily="18"/>
              </a:rPr>
              <a:t>Environmental temperature </a:t>
            </a:r>
            <a:r>
              <a:rPr lang="en-US" dirty="0">
                <a:solidFill>
                  <a:schemeClr val="bg1"/>
                </a:solidFill>
                <a:latin typeface="Arial" pitchFamily="18"/>
              </a:rPr>
              <a:t>(1</a:t>
            </a:r>
            <a:r>
              <a:rPr lang="en-US" dirty="0">
                <a:solidFill>
                  <a:schemeClr val="bg1"/>
                </a:solidFill>
                <a:latin typeface="Arial" pitchFamily="18"/>
                <a:cs typeface="Arial"/>
              </a:rPr>
              <a:t>°C above/below 20°C subtract/add 310 kcal ME)</a:t>
            </a:r>
          </a:p>
          <a:p>
            <a:pPr marL="0" lvl="1" indent="0">
              <a:lnSpc>
                <a:spcPct val="90000"/>
              </a:lnSpc>
              <a:spcBef>
                <a:spcPts val="558"/>
              </a:spcBef>
              <a:spcAft>
                <a:spcPts val="0"/>
              </a:spcAft>
              <a:buClr>
                <a:srgbClr val="FFFFFF"/>
              </a:buClr>
            </a:pPr>
            <a:r>
              <a:rPr lang="en-US" sz="2800" dirty="0">
                <a:solidFill>
                  <a:schemeClr val="bg1"/>
                </a:solidFill>
                <a:latin typeface="Arial" pitchFamily="18"/>
                <a:cs typeface="Arial"/>
              </a:rPr>
              <a:t>Energy contribution for BW loss </a:t>
            </a:r>
            <a:r>
              <a:rPr lang="en-US" sz="2200" dirty="0">
                <a:solidFill>
                  <a:schemeClr val="bg1"/>
                </a:solidFill>
                <a:latin typeface="Arial" pitchFamily="18"/>
                <a:cs typeface="Arial"/>
              </a:rPr>
              <a:t>(9.4 kcal GE/g fat &amp; 5.6 kcal GE/g protein; assumes 1 kg BW loss = 9.42% protein)</a:t>
            </a:r>
          </a:p>
          <a:p>
            <a:pPr marL="0" lvl="0" indent="0">
              <a:lnSpc>
                <a:spcPct val="90000"/>
              </a:lnSpc>
              <a:spcBef>
                <a:spcPts val="1199"/>
              </a:spcBef>
              <a:spcAft>
                <a:spcPts val="300"/>
              </a:spcAft>
              <a:buNone/>
            </a:pPr>
            <a:endParaRPr lang="en-US" sz="2200" dirty="0">
              <a:latin typeface="Arial" pitchFamily="18"/>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name="Nutrient Requirements">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Nutrient Requirements</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spcBef>
                <a:spcPts val="1199"/>
              </a:spcBef>
              <a:spcAft>
                <a:spcPts val="300"/>
              </a:spcAft>
              <a:buClr>
                <a:srgbClr val="FFFFFF"/>
              </a:buClr>
              <a:buChar char="•"/>
            </a:pPr>
            <a:r>
              <a:rPr lang="en-US" dirty="0">
                <a:solidFill>
                  <a:schemeClr val="bg1"/>
                </a:solidFill>
                <a:latin typeface="Arial" pitchFamily="18"/>
              </a:rPr>
              <a:t>Mineral Nutrition</a:t>
            </a:r>
          </a:p>
          <a:p>
            <a:pPr marL="0" lvl="1" indent="0">
              <a:spcBef>
                <a:spcPts val="558"/>
              </a:spcBef>
              <a:spcAft>
                <a:spcPts val="0"/>
              </a:spcAft>
              <a:buClr>
                <a:srgbClr val="FFFF00"/>
              </a:buClr>
            </a:pPr>
            <a:r>
              <a:rPr lang="en-US" sz="2600" dirty="0">
                <a:solidFill>
                  <a:schemeClr val="bg1"/>
                </a:solidFill>
                <a:latin typeface="Arial" pitchFamily="18"/>
              </a:rPr>
              <a:t>Ca and P:</a:t>
            </a:r>
            <a:r>
              <a:rPr lang="en-US" sz="2200" dirty="0">
                <a:solidFill>
                  <a:schemeClr val="bg1"/>
                </a:solidFill>
                <a:latin typeface="Arial" pitchFamily="18"/>
              </a:rPr>
              <a:t> important for sow’s skeletal maintenance as well as for fetus development</a:t>
            </a:r>
          </a:p>
          <a:p>
            <a:pPr marL="0" lvl="0" indent="0">
              <a:buNone/>
            </a:pPr>
            <a:endParaRPr lang="en-US" sz="2600" b="0" i="0" dirty="0">
              <a:solidFill>
                <a:schemeClr val="bg1"/>
              </a:solidFill>
              <a:latin typeface="Arial" pitchFamily="18"/>
            </a:endParaRPr>
          </a:p>
          <a:p>
            <a:pPr marL="0" lvl="1" indent="0">
              <a:spcBef>
                <a:spcPts val="558"/>
              </a:spcBef>
              <a:spcAft>
                <a:spcPts val="0"/>
              </a:spcAft>
              <a:buClr>
                <a:srgbClr val="FFFF00"/>
              </a:buClr>
            </a:pPr>
            <a:r>
              <a:rPr lang="en-US" sz="2600" dirty="0">
                <a:solidFill>
                  <a:schemeClr val="bg1"/>
                </a:solidFill>
                <a:latin typeface="Arial" pitchFamily="18"/>
              </a:rPr>
              <a:t>Ca: </a:t>
            </a:r>
            <a:r>
              <a:rPr lang="en-US" sz="2200" dirty="0">
                <a:solidFill>
                  <a:schemeClr val="bg1"/>
                </a:solidFill>
                <a:latin typeface="Arial" pitchFamily="18"/>
              </a:rPr>
              <a:t>hypocalcemia will cause poor muscle contraction = poor milk ejection and poor uterine contractions during farrowing</a:t>
            </a:r>
          </a:p>
          <a:p>
            <a:pPr marL="0" lvl="0" indent="0">
              <a:buNone/>
            </a:pPr>
            <a:endParaRPr lang="en-US" sz="2600" b="0" i="0" dirty="0">
              <a:solidFill>
                <a:schemeClr val="bg1"/>
              </a:solidFill>
              <a:latin typeface="Arial" pitchFamily="18"/>
            </a:endParaRPr>
          </a:p>
          <a:p>
            <a:pPr marL="0" lvl="1" indent="0">
              <a:spcBef>
                <a:spcPts val="558"/>
              </a:spcBef>
              <a:spcAft>
                <a:spcPts val="0"/>
              </a:spcAft>
              <a:buClr>
                <a:srgbClr val="FFFF00"/>
              </a:buClr>
            </a:pPr>
            <a:r>
              <a:rPr lang="en-US" sz="2600" dirty="0">
                <a:solidFill>
                  <a:schemeClr val="bg1"/>
                </a:solidFill>
                <a:latin typeface="Arial" pitchFamily="18"/>
              </a:rPr>
              <a:t>Mg: </a:t>
            </a:r>
            <a:r>
              <a:rPr lang="en-US" sz="2200" dirty="0">
                <a:solidFill>
                  <a:schemeClr val="bg1"/>
                </a:solidFill>
                <a:latin typeface="Arial" pitchFamily="18"/>
              </a:rPr>
              <a:t>Mg salts used as laxatives, but </a:t>
            </a:r>
            <a:r>
              <a:rPr lang="en-US" sz="2200" dirty="0" err="1">
                <a:solidFill>
                  <a:schemeClr val="bg1"/>
                </a:solidFill>
                <a:latin typeface="Arial" pitchFamily="18"/>
              </a:rPr>
              <a:t>oversupplementation</a:t>
            </a:r>
            <a:r>
              <a:rPr lang="en-US" sz="2200" dirty="0">
                <a:solidFill>
                  <a:schemeClr val="bg1"/>
                </a:solidFill>
                <a:latin typeface="Arial" pitchFamily="18"/>
              </a:rPr>
              <a:t> will result in lower Ca absorption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name="Nutrient Requirements">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Nutrient Requirements</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spcBef>
                <a:spcPts val="1199"/>
              </a:spcBef>
              <a:spcAft>
                <a:spcPts val="300"/>
              </a:spcAft>
              <a:buClr>
                <a:srgbClr val="FFFFFF"/>
              </a:buClr>
              <a:buChar char="•"/>
            </a:pPr>
            <a:r>
              <a:rPr lang="en-US" dirty="0">
                <a:solidFill>
                  <a:schemeClr val="bg1"/>
                </a:solidFill>
                <a:latin typeface="Arial" pitchFamily="18"/>
              </a:rPr>
              <a:t>Mineral Nutrition</a:t>
            </a:r>
          </a:p>
          <a:p>
            <a:pPr marL="0" lvl="0" indent="0">
              <a:buNone/>
            </a:pPr>
            <a:endParaRPr lang="en-US" sz="2600" b="0" i="0" dirty="0">
              <a:solidFill>
                <a:schemeClr val="bg1"/>
              </a:solidFill>
              <a:latin typeface="Arial" pitchFamily="18"/>
            </a:endParaRPr>
          </a:p>
          <a:p>
            <a:pPr marL="0" lvl="1" indent="0">
              <a:spcBef>
                <a:spcPts val="558"/>
              </a:spcBef>
              <a:spcAft>
                <a:spcPts val="0"/>
              </a:spcAft>
              <a:buClr>
                <a:srgbClr val="FFFF00"/>
              </a:buClr>
            </a:pPr>
            <a:r>
              <a:rPr lang="en-US" sz="2600" dirty="0">
                <a:solidFill>
                  <a:schemeClr val="bg1"/>
                </a:solidFill>
                <a:latin typeface="Arial" pitchFamily="18"/>
              </a:rPr>
              <a:t>Cr:  </a:t>
            </a:r>
            <a:r>
              <a:rPr lang="en-US" sz="2200" dirty="0">
                <a:solidFill>
                  <a:schemeClr val="bg1"/>
                </a:solidFill>
                <a:latin typeface="Arial" pitchFamily="18"/>
              </a:rPr>
              <a:t>positive effects on reproductive function</a:t>
            </a:r>
          </a:p>
          <a:p>
            <a:pPr marL="0" lvl="2" indent="0">
              <a:spcBef>
                <a:spcPts val="479"/>
              </a:spcBef>
              <a:spcAft>
                <a:spcPts val="0"/>
              </a:spcAft>
              <a:buClr>
                <a:srgbClr val="FFFF00"/>
              </a:buClr>
              <a:buChar char="•"/>
            </a:pPr>
            <a:r>
              <a:rPr lang="en-US" sz="2200" dirty="0">
                <a:solidFill>
                  <a:schemeClr val="bg1"/>
                </a:solidFill>
                <a:latin typeface="Arial" pitchFamily="18"/>
              </a:rPr>
              <a:t>200 ppb increases litter size</a:t>
            </a:r>
          </a:p>
          <a:p>
            <a:pPr marL="0" lvl="0" indent="0">
              <a:buNone/>
            </a:pPr>
            <a:endParaRPr lang="en-US" sz="2600" b="0" i="0" dirty="0">
              <a:solidFill>
                <a:schemeClr val="bg1"/>
              </a:solidFill>
              <a:latin typeface="Arial" pitchFamily="18"/>
            </a:endParaRPr>
          </a:p>
          <a:p>
            <a:pPr marL="0" lvl="1" indent="0">
              <a:spcBef>
                <a:spcPts val="558"/>
              </a:spcBef>
              <a:spcAft>
                <a:spcPts val="0"/>
              </a:spcAft>
              <a:buClr>
                <a:srgbClr val="FFFF00"/>
              </a:buClr>
            </a:pPr>
            <a:r>
              <a:rPr lang="en-US" sz="2600" dirty="0">
                <a:solidFill>
                  <a:schemeClr val="bg1"/>
                </a:solidFill>
                <a:latin typeface="Arial" pitchFamily="18"/>
              </a:rPr>
              <a:t>Se and </a:t>
            </a:r>
            <a:r>
              <a:rPr lang="en-US" sz="2600" dirty="0" err="1">
                <a:solidFill>
                  <a:schemeClr val="bg1"/>
                </a:solidFill>
                <a:latin typeface="Arial" pitchFamily="18"/>
              </a:rPr>
              <a:t>Vit</a:t>
            </a:r>
            <a:r>
              <a:rPr lang="en-US" sz="2600" dirty="0">
                <a:solidFill>
                  <a:schemeClr val="bg1"/>
                </a:solidFill>
                <a:latin typeface="Arial" pitchFamily="18"/>
              </a:rPr>
              <a:t> E:  </a:t>
            </a:r>
            <a:r>
              <a:rPr lang="en-US" sz="2200" dirty="0">
                <a:solidFill>
                  <a:schemeClr val="bg1"/>
                </a:solidFill>
                <a:latin typeface="Arial" pitchFamily="18"/>
              </a:rPr>
              <a:t>deficiency will increase incidence of decreased milk production</a:t>
            </a:r>
          </a:p>
          <a:p>
            <a:pPr marL="0" lvl="0" indent="0">
              <a:buNone/>
            </a:pPr>
            <a:endParaRPr lang="en-US" sz="2600" b="0" i="0" dirty="0">
              <a:latin typeface="Arial"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name="Common feed ingredients">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Common feed ingredients</a:t>
            </a:r>
          </a:p>
        </p:txBody>
      </p:sp>
      <p:sp>
        <p:nvSpPr>
          <p:cNvPr id="3" name="Rectangle 3"/>
          <p:cNvSpPr txBox="1">
            <a:spLocks noGrp="1"/>
          </p:cNvSpPr>
          <p:nvPr>
            <p:ph type="body" idx="4294967295"/>
          </p:nvPr>
        </p:nvSpPr>
        <p:spPr>
          <a:xfrm>
            <a:off x="457200" y="1600200"/>
            <a:ext cx="8534160" cy="4530240"/>
          </a:xfrm>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spcBef>
                <a:spcPts val="1199"/>
              </a:spcBef>
              <a:spcAft>
                <a:spcPts val="300"/>
              </a:spcAft>
              <a:buClr>
                <a:srgbClr val="FFFFFF"/>
              </a:buClr>
              <a:buChar char="•"/>
            </a:pPr>
            <a:r>
              <a:rPr lang="en-US" dirty="0">
                <a:solidFill>
                  <a:schemeClr val="bg1"/>
                </a:solidFill>
                <a:latin typeface="Arial" pitchFamily="18"/>
              </a:rPr>
              <a:t>Wide array can be used during gestation due to relatively low energy </a:t>
            </a:r>
            <a:r>
              <a:rPr lang="en-US" dirty="0" err="1">
                <a:solidFill>
                  <a:schemeClr val="bg1"/>
                </a:solidFill>
                <a:latin typeface="Arial" pitchFamily="18"/>
              </a:rPr>
              <a:t>reqt</a:t>
            </a:r>
            <a:r>
              <a:rPr lang="en-US" dirty="0">
                <a:solidFill>
                  <a:schemeClr val="bg1"/>
                </a:solidFill>
                <a:latin typeface="Arial" pitchFamily="18"/>
              </a:rPr>
              <a:t>. compared to other phases of reproductive cycle</a:t>
            </a:r>
          </a:p>
          <a:p>
            <a:pPr marL="0" lvl="0" indent="0">
              <a:spcBef>
                <a:spcPts val="1199"/>
              </a:spcBef>
              <a:spcAft>
                <a:spcPts val="300"/>
              </a:spcAft>
              <a:buClr>
                <a:srgbClr val="FFFFFF"/>
              </a:buClr>
              <a:buChar char="•"/>
            </a:pPr>
            <a:r>
              <a:rPr lang="en-US" dirty="0">
                <a:solidFill>
                  <a:schemeClr val="bg1"/>
                </a:solidFill>
                <a:latin typeface="Arial" pitchFamily="18"/>
              </a:rPr>
              <a:t>Energy = corn, barley, wheat, and sorghum</a:t>
            </a:r>
          </a:p>
          <a:p>
            <a:pPr marL="0" lvl="0" indent="0">
              <a:spcBef>
                <a:spcPts val="1199"/>
              </a:spcBef>
              <a:spcAft>
                <a:spcPts val="300"/>
              </a:spcAft>
              <a:buClr>
                <a:srgbClr val="FFFFFF"/>
              </a:buClr>
              <a:buChar char="•"/>
            </a:pPr>
            <a:r>
              <a:rPr lang="en-US" dirty="0">
                <a:solidFill>
                  <a:schemeClr val="bg1"/>
                </a:solidFill>
                <a:latin typeface="Arial" pitchFamily="18"/>
              </a:rPr>
              <a:t>Protein = SBM</a:t>
            </a:r>
          </a:p>
          <a:p>
            <a:pPr marL="0" lvl="1" indent="0">
              <a:spcBef>
                <a:spcPts val="558"/>
              </a:spcBef>
              <a:spcAft>
                <a:spcPts val="0"/>
              </a:spcAft>
              <a:buClr>
                <a:srgbClr val="FFFFFF"/>
              </a:buClr>
            </a:pPr>
            <a:r>
              <a:rPr lang="en-US" sz="2800" dirty="0">
                <a:solidFill>
                  <a:schemeClr val="bg1"/>
                </a:solidFill>
                <a:latin typeface="Arial" pitchFamily="18"/>
              </a:rPr>
              <a:t>OR, canola meal, sunflower meal, byproducts of distilling industry</a:t>
            </a:r>
          </a:p>
          <a:p>
            <a:pPr marL="0" lvl="0" indent="0">
              <a:spcBef>
                <a:spcPts val="1199"/>
              </a:spcBef>
              <a:spcAft>
                <a:spcPts val="300"/>
              </a:spcAft>
              <a:buNone/>
            </a:pPr>
            <a:endParaRPr lang="en-US" dirty="0">
              <a:latin typeface="Arial"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name="Common feed ingredients">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Common feed ingredients</a:t>
            </a:r>
          </a:p>
        </p:txBody>
      </p:sp>
      <p:sp>
        <p:nvSpPr>
          <p:cNvPr id="3" name="Rectangle 3"/>
          <p:cNvSpPr txBox="1">
            <a:spLocks noGrp="1"/>
          </p:cNvSpPr>
          <p:nvPr>
            <p:ph type="body" idx="4294967295"/>
          </p:nvPr>
        </p:nvSpPr>
        <p:spPr>
          <a:xfrm>
            <a:off x="457200" y="1600200"/>
            <a:ext cx="8534160" cy="4530240"/>
          </a:xfrm>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lnSpc>
                <a:spcPct val="90000"/>
              </a:lnSpc>
              <a:spcBef>
                <a:spcPts val="1199"/>
              </a:spcBef>
              <a:spcAft>
                <a:spcPts val="300"/>
              </a:spcAft>
              <a:buClr>
                <a:srgbClr val="FFFFFF"/>
              </a:buClr>
              <a:buChar char="•"/>
            </a:pPr>
            <a:r>
              <a:rPr lang="en-US" dirty="0">
                <a:solidFill>
                  <a:schemeClr val="bg1"/>
                </a:solidFill>
                <a:latin typeface="Arial" pitchFamily="18"/>
              </a:rPr>
              <a:t>L-lysine used in lactation diets to meet </a:t>
            </a:r>
            <a:r>
              <a:rPr lang="en-US" dirty="0" err="1">
                <a:solidFill>
                  <a:schemeClr val="bg1"/>
                </a:solidFill>
                <a:latin typeface="Arial" pitchFamily="18"/>
              </a:rPr>
              <a:t>reqt</a:t>
            </a:r>
            <a:r>
              <a:rPr lang="en-US" dirty="0">
                <a:solidFill>
                  <a:schemeClr val="bg1"/>
                </a:solidFill>
                <a:latin typeface="Arial" pitchFamily="18"/>
              </a:rPr>
              <a:t>. of high producing sow</a:t>
            </a:r>
          </a:p>
          <a:p>
            <a:pPr marL="0" lvl="0" indent="0">
              <a:lnSpc>
                <a:spcPct val="90000"/>
              </a:lnSpc>
              <a:spcBef>
                <a:spcPts val="1199"/>
              </a:spcBef>
              <a:spcAft>
                <a:spcPts val="300"/>
              </a:spcAft>
              <a:buClr>
                <a:srgbClr val="FFFFFF"/>
              </a:buClr>
              <a:buChar char="•"/>
            </a:pPr>
            <a:r>
              <a:rPr lang="en-US" dirty="0">
                <a:solidFill>
                  <a:schemeClr val="bg1"/>
                </a:solidFill>
                <a:latin typeface="Arial" pitchFamily="18"/>
              </a:rPr>
              <a:t>WATER: important to maximize milk production</a:t>
            </a:r>
          </a:p>
          <a:p>
            <a:pPr marL="0" lvl="1" indent="0">
              <a:lnSpc>
                <a:spcPct val="90000"/>
              </a:lnSpc>
              <a:spcBef>
                <a:spcPts val="558"/>
              </a:spcBef>
              <a:spcAft>
                <a:spcPts val="0"/>
              </a:spcAft>
              <a:buClr>
                <a:srgbClr val="FFFFFF"/>
              </a:buClr>
            </a:pPr>
            <a:r>
              <a:rPr lang="en-US" sz="2800" dirty="0">
                <a:solidFill>
                  <a:schemeClr val="bg1"/>
                </a:solidFill>
                <a:latin typeface="Arial" pitchFamily="18"/>
              </a:rPr>
              <a:t>Deliver 2 L/min from nipple/cup watering systems</a:t>
            </a:r>
          </a:p>
          <a:p>
            <a:pPr marL="0" lvl="0" indent="0">
              <a:lnSpc>
                <a:spcPct val="90000"/>
              </a:lnSpc>
              <a:spcBef>
                <a:spcPts val="1199"/>
              </a:spcBef>
              <a:spcAft>
                <a:spcPts val="300"/>
              </a:spcAft>
              <a:buClr>
                <a:srgbClr val="FFFFFF"/>
              </a:buClr>
              <a:buChar char="•"/>
            </a:pPr>
            <a:r>
              <a:rPr lang="en-US" dirty="0">
                <a:solidFill>
                  <a:schemeClr val="bg1"/>
                </a:solidFill>
                <a:latin typeface="Arial" pitchFamily="18"/>
              </a:rPr>
              <a:t>FIBER: used to limit energy intake of gestating females and functions as laxative</a:t>
            </a:r>
          </a:p>
          <a:p>
            <a:pPr marL="0" lvl="1" indent="0">
              <a:lnSpc>
                <a:spcPct val="90000"/>
              </a:lnSpc>
              <a:spcBef>
                <a:spcPts val="558"/>
              </a:spcBef>
              <a:spcAft>
                <a:spcPts val="0"/>
              </a:spcAft>
              <a:buClr>
                <a:srgbClr val="FFFFFF"/>
              </a:buClr>
            </a:pPr>
            <a:r>
              <a:rPr lang="en-US" sz="2800" dirty="0">
                <a:solidFill>
                  <a:schemeClr val="bg1"/>
                </a:solidFill>
                <a:latin typeface="Arial" pitchFamily="18"/>
              </a:rPr>
              <a:t>↓ energy intake w/o restricting total feed intake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name="From Weaning to Rebreeding">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From Weaning to Rebreeding</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spcBef>
                <a:spcPts val="1199"/>
              </a:spcBef>
              <a:spcAft>
                <a:spcPts val="300"/>
              </a:spcAft>
              <a:buClr>
                <a:srgbClr val="FFFFFF"/>
              </a:buClr>
              <a:buChar char="•"/>
            </a:pPr>
            <a:r>
              <a:rPr lang="en-US" dirty="0">
                <a:solidFill>
                  <a:schemeClr val="bg1"/>
                </a:solidFill>
                <a:latin typeface="Arial" pitchFamily="18"/>
              </a:rPr>
              <a:t>Delayed return to estrus = excessive body weight loss</a:t>
            </a:r>
          </a:p>
          <a:p>
            <a:pPr marL="0" lvl="0" indent="0">
              <a:spcBef>
                <a:spcPts val="1199"/>
              </a:spcBef>
              <a:spcAft>
                <a:spcPts val="300"/>
              </a:spcAft>
              <a:buClr>
                <a:srgbClr val="FFFFFF"/>
              </a:buClr>
              <a:buChar char="•"/>
            </a:pPr>
            <a:r>
              <a:rPr lang="en-US" dirty="0">
                <a:solidFill>
                  <a:schemeClr val="bg1"/>
                </a:solidFill>
                <a:latin typeface="Arial" pitchFamily="18"/>
              </a:rPr>
              <a:t>Increased feed intake proven beneficial to </a:t>
            </a:r>
            <a:r>
              <a:rPr lang="en-US" dirty="0">
                <a:solidFill>
                  <a:schemeClr val="bg1"/>
                </a:solidFill>
                <a:latin typeface="Times" pitchFamily="18"/>
              </a:rPr>
              <a:t>↓ </a:t>
            </a:r>
            <a:r>
              <a:rPr lang="en-US" dirty="0">
                <a:solidFill>
                  <a:schemeClr val="bg1"/>
                </a:solidFill>
                <a:latin typeface="Arial" pitchFamily="18"/>
              </a:rPr>
              <a:t>wean to estrus interval</a:t>
            </a:r>
          </a:p>
          <a:p>
            <a:pPr marL="0" lvl="0" indent="0">
              <a:spcBef>
                <a:spcPts val="1199"/>
              </a:spcBef>
              <a:spcAft>
                <a:spcPts val="300"/>
              </a:spcAft>
              <a:buClr>
                <a:srgbClr val="FF0000"/>
              </a:buClr>
              <a:buChar char="•"/>
            </a:pPr>
            <a:r>
              <a:rPr lang="en-US" dirty="0">
                <a:solidFill>
                  <a:schemeClr val="bg1"/>
                </a:solidFill>
                <a:latin typeface="Arial" pitchFamily="18"/>
              </a:rPr>
              <a:t>BOTTOM LINE:  phases of reproductive cycle are interrelated, what you do in one phase will impact what occurs in the next phase.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wine Feeding Guides">
    <p:spTree>
      <p:nvGrpSpPr>
        <p:cNvPr id="1" name=""/>
        <p:cNvGrpSpPr/>
        <p:nvPr/>
      </p:nvGrpSpPr>
      <p:grpSpPr>
        <a:xfrm>
          <a:off x="0" y="0"/>
          <a:ext cx="0" cy="0"/>
          <a:chOff x="0" y="0"/>
          <a:chExt cx="0" cy="0"/>
        </a:xfrm>
      </p:grpSpPr>
      <p:pic>
        <p:nvPicPr>
          <p:cNvPr id="2" name="Picture 4"/>
          <p:cNvPicPr>
            <a:picLocks noChangeAspect="1"/>
          </p:cNvPicPr>
          <p:nvPr/>
        </p:nvPicPr>
        <p:blipFill>
          <a:blip r:embed="rId3">
            <a:lum/>
            <a:alphaModFix/>
          </a:blip>
          <a:srcRect/>
          <a:stretch>
            <a:fillRect/>
          </a:stretch>
        </p:blipFill>
        <p:spPr>
          <a:xfrm>
            <a:off x="0" y="457200"/>
            <a:ext cx="9143640" cy="6111360"/>
          </a:xfrm>
          <a:prstGeom prst="rect">
            <a:avLst/>
          </a:prstGeom>
          <a:noFill/>
          <a:ln>
            <a:noFill/>
          </a:ln>
        </p:spPr>
      </p:pic>
      <p:sp>
        <p:nvSpPr>
          <p:cNvPr id="3"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a:t>Swine Feeding Guides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name="page78">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Feeding Boars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name="Boar Nutrition">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Boar Nutrition</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spcBef>
                <a:spcPts val="1199"/>
              </a:spcBef>
              <a:spcAft>
                <a:spcPts val="300"/>
              </a:spcAft>
              <a:buClr>
                <a:srgbClr val="FFFFFF"/>
              </a:buClr>
              <a:buChar char="•"/>
            </a:pPr>
            <a:r>
              <a:rPr lang="en-US" sz="2800" dirty="0">
                <a:solidFill>
                  <a:schemeClr val="bg1"/>
                </a:solidFill>
                <a:latin typeface="Arial" pitchFamily="18"/>
              </a:rPr>
              <a:t>Very little information</a:t>
            </a:r>
          </a:p>
          <a:p>
            <a:pPr marL="0" lvl="1" indent="0">
              <a:spcBef>
                <a:spcPts val="558"/>
              </a:spcBef>
              <a:spcAft>
                <a:spcPts val="0"/>
              </a:spcAft>
              <a:buClr>
                <a:srgbClr val="FFFFFF"/>
              </a:buClr>
            </a:pPr>
            <a:r>
              <a:rPr lang="en-US" dirty="0">
                <a:solidFill>
                  <a:schemeClr val="bg1"/>
                </a:solidFill>
                <a:latin typeface="Arial" pitchFamily="18"/>
              </a:rPr>
              <a:t>Due to the fact that boars are a relatively small part of pig population</a:t>
            </a:r>
          </a:p>
          <a:p>
            <a:pPr marL="0" lvl="0" indent="0">
              <a:spcBef>
                <a:spcPts val="1199"/>
              </a:spcBef>
              <a:spcAft>
                <a:spcPts val="300"/>
              </a:spcAft>
              <a:buClr>
                <a:srgbClr val="FFFFFF"/>
              </a:buClr>
              <a:buChar char="•"/>
            </a:pPr>
            <a:r>
              <a:rPr lang="en-US" sz="2800" dirty="0">
                <a:solidFill>
                  <a:schemeClr val="bg1"/>
                </a:solidFill>
                <a:latin typeface="Arial" pitchFamily="18"/>
              </a:rPr>
              <a:t>Reproduction in a boar can be described by 3 characteristics:</a:t>
            </a:r>
          </a:p>
          <a:p>
            <a:pPr marL="0" lvl="1" indent="0">
              <a:spcBef>
                <a:spcPts val="558"/>
              </a:spcBef>
              <a:spcAft>
                <a:spcPts val="0"/>
              </a:spcAft>
              <a:buClr>
                <a:srgbClr val="FFFFFF"/>
              </a:buClr>
            </a:pPr>
            <a:r>
              <a:rPr lang="en-US" dirty="0">
                <a:solidFill>
                  <a:schemeClr val="bg1"/>
                </a:solidFill>
                <a:latin typeface="Arial" pitchFamily="18"/>
              </a:rPr>
              <a:t>Libido: # of successful mountings (production of ejaculate)</a:t>
            </a:r>
          </a:p>
          <a:p>
            <a:pPr marL="0" lvl="1" indent="0">
              <a:spcBef>
                <a:spcPts val="558"/>
              </a:spcBef>
              <a:spcAft>
                <a:spcPts val="0"/>
              </a:spcAft>
              <a:buClr>
                <a:srgbClr val="FFFFFF"/>
              </a:buClr>
            </a:pPr>
            <a:r>
              <a:rPr lang="en-US" dirty="0">
                <a:solidFill>
                  <a:schemeClr val="bg1"/>
                </a:solidFill>
                <a:latin typeface="Arial" pitchFamily="18"/>
              </a:rPr>
              <a:t># sperm cells</a:t>
            </a:r>
          </a:p>
          <a:p>
            <a:pPr marL="0" lvl="1" indent="0">
              <a:spcBef>
                <a:spcPts val="558"/>
              </a:spcBef>
              <a:spcAft>
                <a:spcPts val="0"/>
              </a:spcAft>
              <a:buClr>
                <a:srgbClr val="FFFFFF"/>
              </a:buClr>
            </a:pPr>
            <a:r>
              <a:rPr lang="en-US" dirty="0">
                <a:solidFill>
                  <a:schemeClr val="bg1"/>
                </a:solidFill>
                <a:latin typeface="Arial" pitchFamily="18"/>
              </a:rPr>
              <a:t>Fertilizing capacity of sperm cells (semen quality)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name="Replacement Boar Nutrition">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Replacement Boar Nutrition</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spcBef>
                <a:spcPts val="1199"/>
              </a:spcBef>
              <a:spcAft>
                <a:spcPts val="300"/>
              </a:spcAft>
              <a:buClr>
                <a:srgbClr val="FFFFFF"/>
              </a:buClr>
              <a:buChar char="•"/>
            </a:pPr>
            <a:r>
              <a:rPr lang="en-US" dirty="0">
                <a:solidFill>
                  <a:schemeClr val="bg1"/>
                </a:solidFill>
                <a:latin typeface="Arial" pitchFamily="18"/>
              </a:rPr>
              <a:t>Generally fed ad libitum during growing period using protein-adequate diets</a:t>
            </a:r>
          </a:p>
          <a:p>
            <a:pPr marL="0" lvl="0" indent="0">
              <a:spcBef>
                <a:spcPts val="1199"/>
              </a:spcBef>
              <a:spcAft>
                <a:spcPts val="300"/>
              </a:spcAft>
              <a:buClr>
                <a:srgbClr val="FFFFFF"/>
              </a:buClr>
              <a:buChar char="•"/>
            </a:pPr>
            <a:r>
              <a:rPr lang="en-US" dirty="0">
                <a:solidFill>
                  <a:schemeClr val="bg1"/>
                </a:solidFill>
                <a:latin typeface="Arial" pitchFamily="18"/>
              </a:rPr>
              <a:t>After selection period (</a:t>
            </a:r>
            <a:r>
              <a:rPr lang="en-US" sz="2500" dirty="0">
                <a:solidFill>
                  <a:schemeClr val="bg1"/>
                </a:solidFill>
                <a:latin typeface="Arial" pitchFamily="18"/>
              </a:rPr>
              <a:t>105 kg or 5-6 </a:t>
            </a:r>
            <a:r>
              <a:rPr lang="en-US" sz="2500" dirty="0" err="1">
                <a:solidFill>
                  <a:schemeClr val="bg1"/>
                </a:solidFill>
                <a:latin typeface="Arial" pitchFamily="18"/>
              </a:rPr>
              <a:t>mths</a:t>
            </a:r>
            <a:r>
              <a:rPr lang="en-US" sz="2500" dirty="0">
                <a:solidFill>
                  <a:schemeClr val="bg1"/>
                </a:solidFill>
                <a:latin typeface="Arial" pitchFamily="18"/>
              </a:rPr>
              <a:t> of age) </a:t>
            </a:r>
            <a:r>
              <a:rPr lang="en-US" dirty="0">
                <a:solidFill>
                  <a:schemeClr val="bg1"/>
                </a:solidFill>
                <a:latin typeface="Arial" pitchFamily="18"/>
              </a:rPr>
              <a:t>restricted growth is desired to prevent the boar from becoming too heavy to service females</a:t>
            </a:r>
          </a:p>
          <a:p>
            <a:pPr marL="0" lvl="1" indent="0">
              <a:spcBef>
                <a:spcPts val="558"/>
              </a:spcBef>
              <a:spcAft>
                <a:spcPts val="0"/>
              </a:spcAft>
              <a:buClr>
                <a:srgbClr val="FFFFFF"/>
              </a:buClr>
            </a:pPr>
            <a:r>
              <a:rPr lang="en-US" sz="2100" dirty="0">
                <a:solidFill>
                  <a:schemeClr val="bg1"/>
                </a:solidFill>
                <a:latin typeface="Arial" pitchFamily="18"/>
              </a:rPr>
              <a:t>Stepwise limitation, not abrupt change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name="Replacement Boar Nutrition">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Replacement Boar Nutrition</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lnSpc>
                <a:spcPct val="90000"/>
              </a:lnSpc>
              <a:spcBef>
                <a:spcPts val="1199"/>
              </a:spcBef>
              <a:spcAft>
                <a:spcPts val="300"/>
              </a:spcAft>
              <a:buClr>
                <a:srgbClr val="FFFFFF"/>
              </a:buClr>
              <a:buChar char="•"/>
            </a:pPr>
            <a:r>
              <a:rPr lang="en-US" dirty="0">
                <a:solidFill>
                  <a:schemeClr val="bg1"/>
                </a:solidFill>
                <a:latin typeface="Arial" pitchFamily="18"/>
              </a:rPr>
              <a:t>However, if protein and/or energy is restricted below NRC recommendation in the growing period, the following will be decreased:</a:t>
            </a:r>
          </a:p>
          <a:p>
            <a:pPr marL="0" lvl="1" indent="0">
              <a:lnSpc>
                <a:spcPct val="90000"/>
              </a:lnSpc>
              <a:spcBef>
                <a:spcPts val="558"/>
              </a:spcBef>
              <a:spcAft>
                <a:spcPts val="0"/>
              </a:spcAft>
              <a:buClr>
                <a:srgbClr val="FFFFFF"/>
              </a:buClr>
            </a:pPr>
            <a:r>
              <a:rPr lang="en-US" sz="2100" dirty="0">
                <a:solidFill>
                  <a:schemeClr val="bg1"/>
                </a:solidFill>
                <a:latin typeface="Arial" pitchFamily="18"/>
              </a:rPr>
              <a:t>Age at puberty</a:t>
            </a:r>
          </a:p>
          <a:p>
            <a:pPr marL="0" lvl="1" indent="0">
              <a:lnSpc>
                <a:spcPct val="90000"/>
              </a:lnSpc>
              <a:spcBef>
                <a:spcPts val="558"/>
              </a:spcBef>
              <a:spcAft>
                <a:spcPts val="0"/>
              </a:spcAft>
              <a:buClr>
                <a:srgbClr val="FFFFFF"/>
              </a:buClr>
            </a:pPr>
            <a:r>
              <a:rPr lang="en-US" sz="2100" dirty="0">
                <a:solidFill>
                  <a:schemeClr val="bg1"/>
                </a:solidFill>
                <a:latin typeface="Arial" pitchFamily="18"/>
              </a:rPr>
              <a:t>BW at puberty</a:t>
            </a:r>
          </a:p>
          <a:p>
            <a:pPr marL="0" lvl="1" indent="0">
              <a:lnSpc>
                <a:spcPct val="90000"/>
              </a:lnSpc>
              <a:spcBef>
                <a:spcPts val="558"/>
              </a:spcBef>
              <a:spcAft>
                <a:spcPts val="0"/>
              </a:spcAft>
              <a:buClr>
                <a:srgbClr val="FFFFFF"/>
              </a:buClr>
            </a:pPr>
            <a:r>
              <a:rPr lang="en-US" sz="2100" dirty="0">
                <a:solidFill>
                  <a:schemeClr val="bg1"/>
                </a:solidFill>
                <a:latin typeface="Arial" pitchFamily="18"/>
              </a:rPr>
              <a:t>Semen volume</a:t>
            </a:r>
          </a:p>
          <a:p>
            <a:pPr marL="0" lvl="0" indent="0">
              <a:lnSpc>
                <a:spcPct val="90000"/>
              </a:lnSpc>
              <a:spcBef>
                <a:spcPts val="1199"/>
              </a:spcBef>
              <a:spcAft>
                <a:spcPts val="300"/>
              </a:spcAft>
              <a:buClr>
                <a:srgbClr val="FFFFFF"/>
              </a:buClr>
              <a:buChar char="•"/>
            </a:pPr>
            <a:r>
              <a:rPr lang="en-US" dirty="0">
                <a:solidFill>
                  <a:schemeClr val="bg1"/>
                </a:solidFill>
                <a:latin typeface="Arial" pitchFamily="18"/>
              </a:rPr>
              <a:t>It does appear unless the males are severely restricted, no lasting effect on reproductive capacity will result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name="Adult Boar Nutrition: Protein">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Adult Boar Nutrition: Protein</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spcBef>
                <a:spcPts val="1199"/>
              </a:spcBef>
              <a:spcAft>
                <a:spcPts val="300"/>
              </a:spcAft>
              <a:buClr>
                <a:srgbClr val="FFFFFF"/>
              </a:buClr>
              <a:buChar char="•"/>
            </a:pPr>
            <a:r>
              <a:rPr lang="en-US" dirty="0">
                <a:solidFill>
                  <a:schemeClr val="bg1"/>
                </a:solidFill>
                <a:latin typeface="Arial" pitchFamily="18"/>
              </a:rPr>
              <a:t>No positive effects of extra protein on sperm output or on semen quality</a:t>
            </a:r>
          </a:p>
          <a:p>
            <a:pPr marL="0" lvl="1" indent="0">
              <a:spcBef>
                <a:spcPts val="558"/>
              </a:spcBef>
              <a:spcAft>
                <a:spcPts val="0"/>
              </a:spcAft>
              <a:buClr>
                <a:srgbClr val="FFFFFF"/>
              </a:buClr>
            </a:pPr>
            <a:r>
              <a:rPr lang="en-US" sz="2800" dirty="0">
                <a:solidFill>
                  <a:schemeClr val="bg1"/>
                </a:solidFill>
                <a:latin typeface="Arial" pitchFamily="18"/>
              </a:rPr>
              <a:t>Regardless of mating frequency</a:t>
            </a:r>
          </a:p>
          <a:p>
            <a:pPr marL="0" lvl="0" indent="0">
              <a:spcBef>
                <a:spcPts val="1199"/>
              </a:spcBef>
              <a:spcAft>
                <a:spcPts val="300"/>
              </a:spcAft>
              <a:buClr>
                <a:srgbClr val="FFFFFF"/>
              </a:buClr>
              <a:buChar char="•"/>
            </a:pPr>
            <a:r>
              <a:rPr lang="en-US" dirty="0">
                <a:solidFill>
                  <a:schemeClr val="bg1"/>
                </a:solidFill>
                <a:latin typeface="Arial" pitchFamily="18"/>
              </a:rPr>
              <a:t>In general, protein intake seems to influence libido and semen quantity</a:t>
            </a:r>
          </a:p>
          <a:p>
            <a:pPr marL="0" lvl="1" indent="0">
              <a:spcBef>
                <a:spcPts val="558"/>
              </a:spcBef>
              <a:spcAft>
                <a:spcPts val="0"/>
              </a:spcAft>
              <a:buClr>
                <a:srgbClr val="FFFFFF"/>
              </a:buClr>
            </a:pPr>
            <a:r>
              <a:rPr lang="en-US" sz="2800" dirty="0">
                <a:solidFill>
                  <a:schemeClr val="bg1"/>
                </a:solidFill>
                <a:latin typeface="Arial" pitchFamily="18"/>
              </a:rPr>
              <a:t>i.e. Low protein (below NRC), low libido/semen quantity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name="Adult Boar Nutrition: Energy">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Adult Boar Nutrition: Energy</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spcBef>
                <a:spcPts val="1199"/>
              </a:spcBef>
              <a:spcAft>
                <a:spcPts val="300"/>
              </a:spcAft>
              <a:buClr>
                <a:srgbClr val="FFFFFF"/>
              </a:buClr>
              <a:buChar char="•"/>
            </a:pPr>
            <a:r>
              <a:rPr lang="en-US" dirty="0">
                <a:solidFill>
                  <a:schemeClr val="bg1"/>
                </a:solidFill>
                <a:latin typeface="Arial" pitchFamily="18"/>
              </a:rPr>
              <a:t>Culling of boars from commercial swine herds is primarily because they become too heavy</a:t>
            </a:r>
          </a:p>
          <a:p>
            <a:pPr marL="0" lvl="0" indent="0">
              <a:spcBef>
                <a:spcPts val="1199"/>
              </a:spcBef>
              <a:spcAft>
                <a:spcPts val="300"/>
              </a:spcAft>
              <a:buClr>
                <a:srgbClr val="FFFFFF"/>
              </a:buClr>
              <a:buChar char="•"/>
            </a:pPr>
            <a:r>
              <a:rPr lang="en-US" dirty="0">
                <a:solidFill>
                  <a:schemeClr val="bg1"/>
                </a:solidFill>
                <a:latin typeface="Arial" pitchFamily="18"/>
              </a:rPr>
              <a:t>In general, reduced energy intake can negatively affect libido and sperm output, but semen quality is unaffected</a:t>
            </a:r>
          </a:p>
          <a:p>
            <a:pPr marL="0" lvl="1" indent="0">
              <a:spcBef>
                <a:spcPts val="558"/>
              </a:spcBef>
              <a:spcAft>
                <a:spcPts val="0"/>
              </a:spcAft>
              <a:buClr>
                <a:srgbClr val="FFFF00"/>
              </a:buClr>
            </a:pPr>
            <a:r>
              <a:rPr lang="en-US" dirty="0">
                <a:solidFill>
                  <a:schemeClr val="bg1"/>
                </a:solidFill>
                <a:latin typeface="Arial" pitchFamily="18"/>
              </a:rPr>
              <a:t>Need to feed approximately 1.5 * maintenance </a:t>
            </a:r>
            <a:r>
              <a:rPr lang="en-US" dirty="0" err="1">
                <a:solidFill>
                  <a:schemeClr val="bg1"/>
                </a:solidFill>
                <a:latin typeface="Arial" pitchFamily="18"/>
              </a:rPr>
              <a:t>reqt</a:t>
            </a:r>
            <a:r>
              <a:rPr lang="en-US" dirty="0">
                <a:solidFill>
                  <a:schemeClr val="bg1"/>
                </a:solidFill>
                <a:latin typeface="Arial" pitchFamily="18"/>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name="Adult Boar Nutrition: Energy">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chemeClr val="bg1"/>
                </a:solidFill>
              </a:rPr>
              <a:t>Adult Boar Nutrition: Energy</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lnSpc>
                <a:spcPct val="90000"/>
              </a:lnSpc>
              <a:spcBef>
                <a:spcPts val="1199"/>
              </a:spcBef>
              <a:spcAft>
                <a:spcPts val="300"/>
              </a:spcAft>
              <a:buClr>
                <a:srgbClr val="FFFFFF"/>
              </a:buClr>
              <a:buChar char="•"/>
            </a:pPr>
            <a:r>
              <a:rPr lang="en-US" dirty="0">
                <a:solidFill>
                  <a:schemeClr val="bg1"/>
                </a:solidFill>
                <a:latin typeface="Arial" pitchFamily="18"/>
              </a:rPr>
              <a:t>Maintenance </a:t>
            </a:r>
            <a:r>
              <a:rPr lang="en-US" dirty="0" err="1">
                <a:solidFill>
                  <a:schemeClr val="bg1"/>
                </a:solidFill>
                <a:latin typeface="Arial" pitchFamily="18"/>
              </a:rPr>
              <a:t>reqt</a:t>
            </a:r>
            <a:r>
              <a:rPr lang="en-US" dirty="0">
                <a:solidFill>
                  <a:schemeClr val="bg1"/>
                </a:solidFill>
                <a:latin typeface="Arial" pitchFamily="18"/>
              </a:rPr>
              <a:t>. = BW0.75</a:t>
            </a:r>
          </a:p>
          <a:p>
            <a:pPr marL="0" lvl="1" indent="0">
              <a:lnSpc>
                <a:spcPct val="90000"/>
              </a:lnSpc>
              <a:spcBef>
                <a:spcPts val="558"/>
              </a:spcBef>
              <a:spcAft>
                <a:spcPts val="0"/>
              </a:spcAft>
              <a:buClr>
                <a:srgbClr val="FFFFFF"/>
              </a:buClr>
            </a:pPr>
            <a:r>
              <a:rPr lang="en-US" sz="2800" dirty="0">
                <a:solidFill>
                  <a:schemeClr val="bg1"/>
                </a:solidFill>
                <a:latin typeface="Arial" pitchFamily="18"/>
              </a:rPr>
              <a:t>Based on sow estimate and </a:t>
            </a:r>
            <a:r>
              <a:rPr lang="en-US" sz="2800" dirty="0" err="1">
                <a:solidFill>
                  <a:schemeClr val="bg1"/>
                </a:solidFill>
                <a:latin typeface="Arial" pitchFamily="18"/>
              </a:rPr>
              <a:t>thermonuetrality</a:t>
            </a:r>
            <a:endParaRPr lang="en-US" sz="2800" dirty="0">
              <a:solidFill>
                <a:schemeClr val="bg1"/>
              </a:solidFill>
              <a:latin typeface="Arial" pitchFamily="18"/>
            </a:endParaRPr>
          </a:p>
          <a:p>
            <a:pPr marL="0" lvl="2" indent="0">
              <a:lnSpc>
                <a:spcPct val="90000"/>
              </a:lnSpc>
              <a:spcBef>
                <a:spcPts val="479"/>
              </a:spcBef>
              <a:spcAft>
                <a:spcPts val="0"/>
              </a:spcAft>
              <a:buClr>
                <a:srgbClr val="FFFF00"/>
              </a:buClr>
              <a:buChar char="•"/>
            </a:pPr>
            <a:r>
              <a:rPr lang="en-US" sz="2400" dirty="0">
                <a:solidFill>
                  <a:schemeClr val="bg1"/>
                </a:solidFill>
                <a:latin typeface="Arial" pitchFamily="18"/>
              </a:rPr>
              <a:t>Boars should be given 240 kcal ME/d for every degree below 20</a:t>
            </a:r>
            <a:r>
              <a:rPr lang="en-US" sz="2400" dirty="0">
                <a:solidFill>
                  <a:schemeClr val="bg1"/>
                </a:solidFill>
                <a:latin typeface="Arial" pitchFamily="18"/>
                <a:cs typeface="Arial"/>
              </a:rPr>
              <a:t>°C</a:t>
            </a:r>
          </a:p>
          <a:p>
            <a:pPr marL="0" lvl="0" indent="0">
              <a:lnSpc>
                <a:spcPct val="90000"/>
              </a:lnSpc>
              <a:spcBef>
                <a:spcPts val="1199"/>
              </a:spcBef>
              <a:spcAft>
                <a:spcPts val="300"/>
              </a:spcAft>
              <a:buClr>
                <a:srgbClr val="FFFFFF"/>
              </a:buClr>
              <a:buChar char="•"/>
            </a:pPr>
            <a:r>
              <a:rPr lang="en-US" dirty="0">
                <a:solidFill>
                  <a:schemeClr val="bg1"/>
                </a:solidFill>
                <a:latin typeface="Arial" pitchFamily="18"/>
                <a:cs typeface="Arial"/>
              </a:rPr>
              <a:t>Growth:  no recommendation on ideal growth rate</a:t>
            </a:r>
          </a:p>
          <a:p>
            <a:pPr marL="0" lvl="1" indent="0">
              <a:lnSpc>
                <a:spcPct val="90000"/>
              </a:lnSpc>
              <a:spcBef>
                <a:spcPts val="558"/>
              </a:spcBef>
              <a:spcAft>
                <a:spcPts val="0"/>
              </a:spcAft>
              <a:buClr>
                <a:srgbClr val="FFFF00"/>
              </a:buClr>
            </a:pPr>
            <a:r>
              <a:rPr lang="en-US" sz="2800" dirty="0">
                <a:solidFill>
                  <a:schemeClr val="bg1"/>
                </a:solidFill>
                <a:latin typeface="Arial" pitchFamily="18"/>
                <a:cs typeface="Arial"/>
              </a:rPr>
              <a:t>Estimated that 7.7 kcal ME/g gain</a:t>
            </a:r>
          </a:p>
          <a:p>
            <a:pPr marL="0" lvl="0" indent="0">
              <a:lnSpc>
                <a:spcPct val="90000"/>
              </a:lnSpc>
              <a:spcBef>
                <a:spcPts val="1199"/>
              </a:spcBef>
              <a:spcAft>
                <a:spcPts val="300"/>
              </a:spcAft>
              <a:buClr>
                <a:srgbClr val="FFFFFF"/>
              </a:buClr>
              <a:buChar char="•"/>
            </a:pPr>
            <a:r>
              <a:rPr lang="en-US" dirty="0">
                <a:solidFill>
                  <a:schemeClr val="bg1"/>
                </a:solidFill>
                <a:latin typeface="Arial" pitchFamily="18"/>
                <a:cs typeface="Arial"/>
              </a:rPr>
              <a:t>Reproduction: extra requirement on mating day</a:t>
            </a:r>
          </a:p>
          <a:p>
            <a:pPr marL="0" lvl="1" indent="0">
              <a:lnSpc>
                <a:spcPct val="90000"/>
              </a:lnSpc>
              <a:spcBef>
                <a:spcPts val="558"/>
              </a:spcBef>
              <a:spcAft>
                <a:spcPts val="0"/>
              </a:spcAft>
              <a:buClr>
                <a:srgbClr val="FFFF00"/>
              </a:buClr>
            </a:pPr>
            <a:r>
              <a:rPr lang="en-US" sz="2800" dirty="0">
                <a:solidFill>
                  <a:schemeClr val="bg1"/>
                </a:solidFill>
                <a:latin typeface="Arial" pitchFamily="18"/>
                <a:cs typeface="Arial"/>
              </a:rPr>
              <a:t>4.3 kcal per kg MBW</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name="Adult Boar Nutrition: Vitamins and Minerals">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300" dirty="0">
                <a:solidFill>
                  <a:schemeClr val="bg1"/>
                </a:solidFill>
              </a:rPr>
              <a:t>Adult Boar Nutrition: Vitamins and Minerals</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lnSpc>
                <a:spcPct val="90000"/>
              </a:lnSpc>
              <a:spcBef>
                <a:spcPts val="1199"/>
              </a:spcBef>
              <a:spcAft>
                <a:spcPts val="300"/>
              </a:spcAft>
              <a:buClr>
                <a:srgbClr val="FFFF00"/>
              </a:buClr>
              <a:buChar char="•"/>
            </a:pPr>
            <a:r>
              <a:rPr lang="en-US" dirty="0" err="1">
                <a:solidFill>
                  <a:schemeClr val="bg1"/>
                </a:solidFill>
                <a:latin typeface="Arial" pitchFamily="18"/>
              </a:rPr>
              <a:t>Vit</a:t>
            </a:r>
            <a:r>
              <a:rPr lang="en-US" dirty="0">
                <a:solidFill>
                  <a:schemeClr val="bg1"/>
                </a:solidFill>
                <a:latin typeface="Arial" pitchFamily="18"/>
              </a:rPr>
              <a:t> E: protects against oxidation of FA in semen resulting in higher semen quality</a:t>
            </a:r>
          </a:p>
          <a:p>
            <a:pPr marL="0" lvl="0" indent="0">
              <a:lnSpc>
                <a:spcPct val="90000"/>
              </a:lnSpc>
              <a:spcBef>
                <a:spcPts val="1199"/>
              </a:spcBef>
              <a:spcAft>
                <a:spcPts val="300"/>
              </a:spcAft>
              <a:buClr>
                <a:srgbClr val="FFFF00"/>
              </a:buClr>
              <a:buChar char="•"/>
            </a:pPr>
            <a:r>
              <a:rPr lang="en-US" dirty="0">
                <a:solidFill>
                  <a:schemeClr val="bg1"/>
                </a:solidFill>
                <a:latin typeface="Arial" pitchFamily="18"/>
              </a:rPr>
              <a:t>Se: deficiency results in reduced [sperm] and motility</a:t>
            </a:r>
          </a:p>
          <a:p>
            <a:pPr marL="0" lvl="0" indent="0">
              <a:lnSpc>
                <a:spcPct val="90000"/>
              </a:lnSpc>
              <a:spcBef>
                <a:spcPts val="1199"/>
              </a:spcBef>
              <a:spcAft>
                <a:spcPts val="300"/>
              </a:spcAft>
              <a:buClr>
                <a:srgbClr val="FFFF00"/>
              </a:buClr>
              <a:buChar char="•"/>
            </a:pPr>
            <a:r>
              <a:rPr lang="en-US" dirty="0">
                <a:solidFill>
                  <a:schemeClr val="bg1"/>
                </a:solidFill>
                <a:latin typeface="Arial" pitchFamily="18"/>
              </a:rPr>
              <a:t>Ca and P: no data on reproductive effects, but required for proper bone maintenance</a:t>
            </a:r>
          </a:p>
          <a:p>
            <a:pPr marL="0" lvl="1" indent="0">
              <a:lnSpc>
                <a:spcPct val="90000"/>
              </a:lnSpc>
              <a:spcBef>
                <a:spcPts val="558"/>
              </a:spcBef>
              <a:spcAft>
                <a:spcPts val="0"/>
              </a:spcAft>
              <a:buClr>
                <a:srgbClr val="FFFFFF"/>
              </a:buClr>
            </a:pPr>
            <a:r>
              <a:rPr lang="en-US" sz="2800" dirty="0">
                <a:solidFill>
                  <a:schemeClr val="bg1"/>
                </a:solidFill>
                <a:latin typeface="Arial" pitchFamily="18"/>
              </a:rPr>
              <a:t>For proper libido, sound feet and legs are necessary</a:t>
            </a:r>
          </a:p>
          <a:p>
            <a:pPr marL="0" lvl="1" indent="0">
              <a:lnSpc>
                <a:spcPct val="90000"/>
              </a:lnSpc>
              <a:spcBef>
                <a:spcPts val="558"/>
              </a:spcBef>
              <a:spcAft>
                <a:spcPts val="0"/>
              </a:spcAft>
              <a:buClr>
                <a:srgbClr val="FFFFFF"/>
              </a:buClr>
            </a:pPr>
            <a:r>
              <a:rPr lang="en-US" sz="2800" dirty="0">
                <a:solidFill>
                  <a:schemeClr val="bg1"/>
                </a:solidFill>
                <a:latin typeface="Arial" pitchFamily="18"/>
              </a:rPr>
              <a:t>Recommend:  125-200% of NRC </a:t>
            </a:r>
            <a:r>
              <a:rPr lang="en-US" sz="2800" dirty="0" err="1">
                <a:solidFill>
                  <a:schemeClr val="bg1"/>
                </a:solidFill>
                <a:latin typeface="Arial" pitchFamily="18"/>
              </a:rPr>
              <a:t>req’ments</a:t>
            </a:r>
            <a:r>
              <a:rPr lang="en-US" sz="2800" dirty="0">
                <a:solidFill>
                  <a:schemeClr val="bg1"/>
                </a:solidFill>
                <a:latin typeface="Arial" pitchFamily="18"/>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name="Adult Boar Nutrition: Vitamins and Minerals">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300" dirty="0">
                <a:solidFill>
                  <a:schemeClr val="bg1"/>
                </a:solidFill>
              </a:rPr>
              <a:t>Adult Boar Nutrition: Vitamins and Minerals</a:t>
            </a:r>
          </a:p>
        </p:txBody>
      </p:sp>
      <p:sp>
        <p:nvSpPr>
          <p:cNvPr id="3"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3200" b="1" i="1" u="none" strike="noStrike" kern="1200" spc="0">
                <a:ln>
                  <a:noFill/>
                </a:ln>
                <a:solidFill>
                  <a:srgbClr val="000000"/>
                </a:solidFill>
                <a:latin typeface="Arial"/>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3200" b="1" i="1" u="none" strike="noStrike" kern="1200" spc="0">
                <a:ln>
                  <a:noFill/>
                </a:ln>
                <a:solidFill>
                  <a:srgbClr val="000000"/>
                </a:solidFill>
                <a:latin typeface="Arial"/>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2400" b="0" i="0" u="none" strike="noStrike" kern="1200" spc="0">
                <a:ln>
                  <a:noFill/>
                </a:ln>
                <a:solidFill>
                  <a:srgbClr val="000000"/>
                </a:solidFill>
                <a:latin typeface="Arial"/>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2000" b="0" i="0" u="none" strike="noStrike" kern="1200" spc="0">
                <a:ln>
                  <a:noFill/>
                </a:ln>
                <a:solidFill>
                  <a:srgbClr val="000000"/>
                </a:solidFill>
                <a:latin typeface="Arial"/>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a:ea typeface="Microsoft YaHei" pitchFamily="2"/>
                <a:cs typeface="Mangal" pitchFamily="2"/>
              </a:defRPr>
            </a:lvl9pPr>
          </a:lstStyle>
          <a:p>
            <a:pPr marL="0" lvl="0" indent="0">
              <a:lnSpc>
                <a:spcPct val="90000"/>
              </a:lnSpc>
              <a:spcBef>
                <a:spcPts val="1199"/>
              </a:spcBef>
              <a:spcAft>
                <a:spcPts val="300"/>
              </a:spcAft>
              <a:buClr>
                <a:srgbClr val="FFFF00"/>
              </a:buClr>
              <a:buChar char="•"/>
            </a:pPr>
            <a:r>
              <a:rPr lang="en-US" dirty="0">
                <a:solidFill>
                  <a:schemeClr val="bg1"/>
                </a:solidFill>
                <a:latin typeface="Arial" pitchFamily="18"/>
              </a:rPr>
              <a:t>Biotin: increased requirement when foot problems</a:t>
            </a:r>
          </a:p>
          <a:p>
            <a:pPr marL="0" lvl="1" indent="0">
              <a:lnSpc>
                <a:spcPct val="90000"/>
              </a:lnSpc>
              <a:spcBef>
                <a:spcPts val="558"/>
              </a:spcBef>
              <a:spcAft>
                <a:spcPts val="0"/>
              </a:spcAft>
              <a:buClr>
                <a:srgbClr val="FFFFFF"/>
              </a:buClr>
            </a:pPr>
            <a:r>
              <a:rPr lang="en-US" sz="2800" dirty="0">
                <a:solidFill>
                  <a:schemeClr val="bg1"/>
                </a:solidFill>
                <a:latin typeface="Arial" pitchFamily="18"/>
              </a:rPr>
              <a:t>300 to 1000 </a:t>
            </a:r>
            <a:r>
              <a:rPr lang="en-US" sz="2800" dirty="0">
                <a:solidFill>
                  <a:schemeClr val="bg1"/>
                </a:solidFill>
                <a:latin typeface="Arial" pitchFamily="18"/>
                <a:cs typeface="Arial"/>
              </a:rPr>
              <a:t>µg/kg biotin</a:t>
            </a:r>
          </a:p>
          <a:p>
            <a:pPr marL="0" lvl="0" indent="0">
              <a:lnSpc>
                <a:spcPct val="90000"/>
              </a:lnSpc>
              <a:spcBef>
                <a:spcPts val="1199"/>
              </a:spcBef>
              <a:spcAft>
                <a:spcPts val="300"/>
              </a:spcAft>
              <a:buClr>
                <a:srgbClr val="FFFF00"/>
              </a:buClr>
              <a:buChar char="•"/>
            </a:pPr>
            <a:r>
              <a:rPr lang="en-US" dirty="0" err="1">
                <a:solidFill>
                  <a:schemeClr val="bg1"/>
                </a:solidFill>
                <a:latin typeface="Arial" pitchFamily="18"/>
                <a:cs typeface="Arial"/>
              </a:rPr>
              <a:t>Vit</a:t>
            </a:r>
            <a:r>
              <a:rPr lang="en-US" dirty="0">
                <a:solidFill>
                  <a:schemeClr val="bg1"/>
                </a:solidFill>
                <a:latin typeface="Arial" pitchFamily="18"/>
                <a:cs typeface="Arial"/>
              </a:rPr>
              <a:t> A: 600 mg/d improves motility when semen is stored</a:t>
            </a:r>
          </a:p>
          <a:p>
            <a:pPr marL="0" lvl="0" indent="0">
              <a:lnSpc>
                <a:spcPct val="90000"/>
              </a:lnSpc>
              <a:spcBef>
                <a:spcPts val="1199"/>
              </a:spcBef>
              <a:spcAft>
                <a:spcPts val="300"/>
              </a:spcAft>
              <a:buClr>
                <a:srgbClr val="FFFF00"/>
              </a:buClr>
              <a:buChar char="•"/>
            </a:pPr>
            <a:r>
              <a:rPr lang="en-US" dirty="0">
                <a:solidFill>
                  <a:schemeClr val="bg1"/>
                </a:solidFill>
                <a:latin typeface="Arial" pitchFamily="18"/>
                <a:cs typeface="Arial"/>
              </a:rPr>
              <a:t>Zn:</a:t>
            </a:r>
          </a:p>
          <a:p>
            <a:pPr marL="0" lvl="1" indent="0">
              <a:lnSpc>
                <a:spcPct val="90000"/>
              </a:lnSpc>
              <a:spcBef>
                <a:spcPts val="558"/>
              </a:spcBef>
              <a:spcAft>
                <a:spcPts val="0"/>
              </a:spcAft>
              <a:buClr>
                <a:srgbClr val="FFFFFF"/>
              </a:buClr>
            </a:pPr>
            <a:r>
              <a:rPr lang="en-US" sz="2800" dirty="0">
                <a:solidFill>
                  <a:schemeClr val="bg1"/>
                </a:solidFill>
                <a:latin typeface="Arial" pitchFamily="18"/>
                <a:cs typeface="Arial"/>
              </a:rPr>
              <a:t>Deficiency in young males results in lack of ability to attain reproductive function</a:t>
            </a:r>
          </a:p>
          <a:p>
            <a:pPr marL="0" lvl="1" indent="0">
              <a:lnSpc>
                <a:spcPct val="90000"/>
              </a:lnSpc>
              <a:spcBef>
                <a:spcPts val="558"/>
              </a:spcBef>
              <a:spcAft>
                <a:spcPts val="0"/>
              </a:spcAft>
              <a:buClr>
                <a:srgbClr val="FFFFFF"/>
              </a:buClr>
            </a:pPr>
            <a:r>
              <a:rPr lang="en-US" sz="2800" dirty="0">
                <a:solidFill>
                  <a:schemeClr val="bg1"/>
                </a:solidFill>
                <a:latin typeface="Arial" pitchFamily="18"/>
                <a:cs typeface="Arial"/>
              </a:rPr>
              <a:t>In adult males, low Zn results in reduced sperm quantity and quality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name="page87">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0" y="762120"/>
            <a:ext cx="9111960" cy="53337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TotalTime>
  <Words>3243</Words>
  <Application>Microsoft Office PowerPoint</Application>
  <PresentationFormat>On-screen Show (4:3)</PresentationFormat>
  <Paragraphs>489</Paragraphs>
  <Slides>117</Slides>
  <Notes>103</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117</vt:i4>
      </vt:variant>
    </vt:vector>
  </HeadingPairs>
  <TitlesOfParts>
    <vt:vector size="130" baseType="lpstr">
      <vt:lpstr>Microsoft YaHei</vt:lpstr>
      <vt:lpstr>Arial</vt:lpstr>
      <vt:lpstr>Calibri</vt:lpstr>
      <vt:lpstr>Lucida Sans Unicode</vt:lpstr>
      <vt:lpstr>Mangal</vt:lpstr>
      <vt:lpstr>StarSymbol</vt:lpstr>
      <vt:lpstr>Tahoma</vt:lpstr>
      <vt:lpstr>Times</vt:lpstr>
      <vt:lpstr>Times New Roman</vt:lpstr>
      <vt:lpstr>Default</vt:lpstr>
      <vt:lpstr>Default 1</vt:lpstr>
      <vt:lpstr>Default 2</vt:lpstr>
      <vt:lpstr>Default 3</vt:lpstr>
      <vt:lpstr>Applied Animal Nutrition   VPP 5431 September 2018</vt:lpstr>
      <vt:lpstr>Introduction</vt:lpstr>
      <vt:lpstr>Terminology</vt:lpstr>
      <vt:lpstr>Terminology</vt:lpstr>
      <vt:lpstr>Terminology</vt:lpstr>
      <vt:lpstr>Terminology</vt:lpstr>
      <vt:lpstr>Terminology</vt:lpstr>
      <vt:lpstr>Terminology</vt:lpstr>
      <vt:lpstr>Swine Feeding Guides</vt:lpstr>
      <vt:lpstr>The Pig</vt:lpstr>
      <vt:lpstr>PowerPoint Presentation</vt:lpstr>
      <vt:lpstr>PowerPoint Presentation</vt:lpstr>
      <vt:lpstr>PowerPoint Presentation</vt:lpstr>
      <vt:lpstr>PowerPoint Presentation</vt:lpstr>
      <vt:lpstr>Water</vt:lpstr>
      <vt:lpstr>PowerPoint Presentation</vt:lpstr>
      <vt:lpstr>Energy (Lipids)</vt:lpstr>
      <vt:lpstr>PowerPoint Presentation</vt:lpstr>
      <vt:lpstr>PowerPoint Presentation</vt:lpstr>
      <vt:lpstr>PowerPoint Presentation</vt:lpstr>
      <vt:lpstr>PowerPoint Presentation</vt:lpstr>
      <vt:lpstr>Microminerals</vt:lpstr>
      <vt:lpstr>PowerPoint Presentation</vt:lpstr>
      <vt:lpstr>Vitamins</vt:lpstr>
      <vt:lpstr>Fat Soluble Vitamins</vt:lpstr>
      <vt:lpstr>Water Soluble Vitamins</vt:lpstr>
      <vt:lpstr>Vitamins</vt:lpstr>
      <vt:lpstr>PowerPoint Presentation</vt:lpstr>
      <vt:lpstr>Methods</vt:lpstr>
      <vt:lpstr>Pet Pigs</vt:lpstr>
      <vt:lpstr>Range Feeding</vt:lpstr>
      <vt:lpstr>Video  Outdoor Pig Production</vt:lpstr>
      <vt:lpstr>PowerPoint Presentation</vt:lpstr>
      <vt:lpstr>Confinement Feeding</vt:lpstr>
      <vt:lpstr>Swine Nutrition through the Lifecycle</vt:lpstr>
      <vt:lpstr>PowerPoint Presentation</vt:lpstr>
      <vt:lpstr>PowerPoint Presentation</vt:lpstr>
      <vt:lpstr>PowerPoint Presentation</vt:lpstr>
      <vt:lpstr>Factors affecting Nutrient Requirements</vt:lpstr>
      <vt:lpstr>Factors affecting Nutrient Requirements</vt:lpstr>
      <vt:lpstr>Feeding the Weaned Pig</vt:lpstr>
      <vt:lpstr>Phase Feeding</vt:lpstr>
      <vt:lpstr>Phase Feeding</vt:lpstr>
      <vt:lpstr>PowerPoint Presentation</vt:lpstr>
      <vt:lpstr>PowerPoint Presentation</vt:lpstr>
      <vt:lpstr>Phase Feeding</vt:lpstr>
      <vt:lpstr>PowerPoint Presentation</vt:lpstr>
      <vt:lpstr>Phase Feeding</vt:lpstr>
      <vt:lpstr>PowerPoint Presentation</vt:lpstr>
      <vt:lpstr>Feeding Growing-Finishing Pigs</vt:lpstr>
      <vt:lpstr>Factors affecting GF Nutrition</vt:lpstr>
      <vt:lpstr>Factors affecting GF Nutrition</vt:lpstr>
      <vt:lpstr>Factors affecting GF Nutrition</vt:lpstr>
      <vt:lpstr>Factors affecting GF Nutrition</vt:lpstr>
      <vt:lpstr>Factors affecting GF Nutrition</vt:lpstr>
      <vt:lpstr>Feeding Developing Gilts</vt:lpstr>
      <vt:lpstr>Feeding Developing Gilts</vt:lpstr>
      <vt:lpstr>Feeding Developing Gilts</vt:lpstr>
      <vt:lpstr>Feeding Developing Gilts</vt:lpstr>
      <vt:lpstr>Feeding Developing Gilts</vt:lpstr>
      <vt:lpstr>Feeding Developing Gilts</vt:lpstr>
      <vt:lpstr>Feeding Developing Gilts</vt:lpstr>
      <vt:lpstr>Feeding Developing Gilts</vt:lpstr>
      <vt:lpstr>Feeding Developing Gilts</vt:lpstr>
      <vt:lpstr>Feeding Developing Gilts</vt:lpstr>
      <vt:lpstr>Feeding Developing Gilts</vt:lpstr>
      <vt:lpstr>Feeding Developing Gilts</vt:lpstr>
      <vt:lpstr>Feeding Developing Gilts</vt:lpstr>
      <vt:lpstr>The Gestating Female</vt:lpstr>
      <vt:lpstr>Gestating Females</vt:lpstr>
      <vt:lpstr>Feeding Strategies</vt:lpstr>
      <vt:lpstr>Feeding Strategies</vt:lpstr>
      <vt:lpstr>Metabolic disorders of gestating females</vt:lpstr>
      <vt:lpstr>Factors affecting Nutrient Requirements</vt:lpstr>
      <vt:lpstr>Factors affecting Nutrient Requirements</vt:lpstr>
      <vt:lpstr>Food for thought</vt:lpstr>
      <vt:lpstr>The Lactating Female</vt:lpstr>
      <vt:lpstr>Lactating sows</vt:lpstr>
      <vt:lpstr>Postfarrowing appetite depression</vt:lpstr>
      <vt:lpstr>Maximizing Feed Intake</vt:lpstr>
      <vt:lpstr>Milk Production</vt:lpstr>
      <vt:lpstr>Nutrient Requirements</vt:lpstr>
      <vt:lpstr>Nutrient Requirements</vt:lpstr>
      <vt:lpstr>Nutrient Requirements</vt:lpstr>
      <vt:lpstr>Nutrient Requirements</vt:lpstr>
      <vt:lpstr>Nutrient Requirements</vt:lpstr>
      <vt:lpstr>Common feed ingredients</vt:lpstr>
      <vt:lpstr>Common feed ingredients</vt:lpstr>
      <vt:lpstr>From Weaning to Rebreeding</vt:lpstr>
      <vt:lpstr>Feeding Boars</vt:lpstr>
      <vt:lpstr>Boar Nutrition</vt:lpstr>
      <vt:lpstr>Replacement Boar Nutrition</vt:lpstr>
      <vt:lpstr>Replacement Boar Nutrition</vt:lpstr>
      <vt:lpstr>Adult Boar Nutrition: Protein</vt:lpstr>
      <vt:lpstr>Adult Boar Nutrition: Energy</vt:lpstr>
      <vt:lpstr>Adult Boar Nutrition: Energy</vt:lpstr>
      <vt:lpstr>Adult Boar Nutrition: Vitamins and Minerals</vt:lpstr>
      <vt:lpstr>Adult Boar Nutrition: Vitamins and Minerals</vt:lpstr>
      <vt:lpstr>PowerPoint Presentation</vt:lpstr>
      <vt:lpstr>Problems</vt:lpstr>
      <vt:lpstr>Problems</vt:lpstr>
      <vt:lpstr>Problems</vt:lpstr>
      <vt:lpstr>Problems</vt:lpstr>
      <vt:lpstr>PowerPoint Presentation</vt:lpstr>
      <vt:lpstr>PowerPoint Presentation</vt:lpstr>
      <vt:lpstr>Problems</vt:lpstr>
      <vt:lpstr>Problems</vt:lpstr>
      <vt:lpstr>Energy</vt:lpstr>
      <vt:lpstr>Miscellaneous Topics</vt:lpstr>
      <vt:lpstr>Miscellaneous Topics</vt:lpstr>
      <vt:lpstr>Miscellaneous Topics</vt:lpstr>
      <vt:lpstr>Miscellaneous Topics</vt:lpstr>
      <vt:lpstr>Miscellaneous Topics</vt:lpstr>
      <vt:lpstr>PowerPoint Presentation</vt:lpstr>
      <vt:lpstr>Miscellaneous Topics</vt:lpstr>
      <vt:lpstr>Miscellaneous Topics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Applied Animal Nutrition   VPP 5431</dc:title>
  <dc:creator>Wallace, Charles</dc:creator>
  <cp:lastModifiedBy>Wallace, Charles</cp:lastModifiedBy>
  <cp:revision>28</cp:revision>
  <dcterms:modified xsi:type="dcterms:W3CDTF">2018-09-21T14:20:57Z</dcterms:modified>
</cp:coreProperties>
</file>