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77" r:id="rId3"/>
    <p:sldId id="258" r:id="rId4"/>
    <p:sldId id="273" r:id="rId5"/>
    <p:sldId id="289" r:id="rId6"/>
    <p:sldId id="290" r:id="rId7"/>
    <p:sldId id="291" r:id="rId8"/>
    <p:sldId id="292" r:id="rId9"/>
    <p:sldId id="259" r:id="rId10"/>
    <p:sldId id="260" r:id="rId11"/>
    <p:sldId id="261" r:id="rId12"/>
    <p:sldId id="262" r:id="rId13"/>
    <p:sldId id="263" r:id="rId14"/>
    <p:sldId id="264" r:id="rId15"/>
    <p:sldId id="265" r:id="rId16"/>
    <p:sldId id="266" r:id="rId17"/>
    <p:sldId id="267" r:id="rId18"/>
    <p:sldId id="268" r:id="rId19"/>
    <p:sldId id="269" r:id="rId20"/>
    <p:sldId id="293" r:id="rId21"/>
    <p:sldId id="294" r:id="rId22"/>
    <p:sldId id="295" r:id="rId23"/>
    <p:sldId id="296" r:id="rId24"/>
    <p:sldId id="297" r:id="rId25"/>
    <p:sldId id="298" r:id="rId26"/>
    <p:sldId id="270" r:id="rId27"/>
    <p:sldId id="271" r:id="rId28"/>
    <p:sldId id="274" r:id="rId29"/>
    <p:sldId id="275" r:id="rId30"/>
    <p:sldId id="278" r:id="rId31"/>
    <p:sldId id="279" r:id="rId32"/>
    <p:sldId id="280" r:id="rId33"/>
    <p:sldId id="281" r:id="rId34"/>
    <p:sldId id="282" r:id="rId35"/>
    <p:sldId id="283" r:id="rId36"/>
    <p:sldId id="284" r:id="rId37"/>
    <p:sldId id="285" r:id="rId38"/>
    <p:sldId id="286" r:id="rId39"/>
    <p:sldId id="287" r:id="rId40"/>
    <p:sldId id="288" r:id="rId41"/>
    <p:sldId id="276" r:id="rId42"/>
    <p:sldId id="27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BA94F-8705-4AF4-9C9E-2867F92402E0}" type="datetimeFigureOut">
              <a:rPr lang="en-US" smtClean="0"/>
              <a:t>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F5332-84E8-4B51-928D-5017FED9C012}" type="slidenum">
              <a:rPr lang="en-US" smtClean="0"/>
              <a:t>‹#›</a:t>
            </a:fld>
            <a:endParaRPr lang="en-US"/>
          </a:p>
        </p:txBody>
      </p:sp>
    </p:spTree>
    <p:extLst>
      <p:ext uri="{BB962C8B-B14F-4D97-AF65-F5344CB8AC3E}">
        <p14:creationId xmlns:p14="http://schemas.microsoft.com/office/powerpoint/2010/main" val="188403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3808970-87EB-4B9E-9C36-96FD1F542A55}" type="slidenum">
              <a:rPr lang="en-US" smtClean="0">
                <a:solidFill>
                  <a:prstClr val="black"/>
                </a:solidFill>
                <a:latin typeface="Arial" charset="0"/>
              </a:rPr>
              <a:pPr/>
              <a:t>5</a:t>
            </a:fld>
            <a:endParaRPr lang="en-US" dirty="0" smtClean="0">
              <a:solidFill>
                <a:prstClr val="black"/>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33387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843C668-0E10-4A14-9416-01332EE3A089}" type="slidenum">
              <a:rPr lang="en-US" smtClean="0"/>
              <a:pPr/>
              <a:t>27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i="1" smtClean="0"/>
              <a:t>Conditional Approval: </a:t>
            </a:r>
            <a:r>
              <a:rPr lang="en-US" sz="1000" smtClean="0"/>
              <a:t>Under MUMS, the sponsor of a veterinary drug can ask CVM for “conditional approval,” which allows the sponsor to make the drug available before collecting all necessary effectiveness data, but after proving the drug is safe. The drug sponsor can keep the product on the market for up to five years, through annual renewals, while collecting the required effectiveness data.</a:t>
            </a:r>
            <a:endParaRPr lang="en-US" sz="1000" i="1" smtClean="0"/>
          </a:p>
          <a:p>
            <a:pPr eaLnBrk="1" hangingPunct="1"/>
            <a:r>
              <a:rPr lang="en-US" sz="1000" i="1" smtClean="0"/>
              <a:t>Indexing: </a:t>
            </a:r>
            <a:r>
              <a:rPr lang="en-US" sz="1000" smtClean="0"/>
              <a:t>In some cases, the potential market for a minor species drug is just too small to ever support the costs of the drug approval process, even under a conditional approval. In such cases, FDA now may add the drug to an index of legally marketed unapproved new animal drugs. This provision will be especially helpful to veterinarians treating zoo or endangered animals or classes of animals that i nc lude several different species, such as ornamental fish. </a:t>
            </a:r>
            <a:endParaRPr lang="en-US" sz="1000" i="1" smtClean="0"/>
          </a:p>
          <a:p>
            <a:pPr eaLnBrk="1" hangingPunct="1"/>
            <a:r>
              <a:rPr lang="en-US" sz="1000" i="1" smtClean="0"/>
              <a:t>Designation: </a:t>
            </a:r>
            <a:r>
              <a:rPr lang="en-US" sz="1000" smtClean="0"/>
              <a:t>This aspect of the legislation is similar to the “Orphan Drug Act” for humans, which helps pharmaceutical firms develop drugs for limited human uses. It provides i nc entives for approval. Grants to support safety and effectiveness testing will be available. Companies who gain approval for designated new animal drugs will be granted seven years of marketing exclusivity, which means the sponsor will face no competition in the marketplace for that use of the drug for that time.</a:t>
            </a:r>
          </a:p>
          <a:p>
            <a:pPr eaLnBrk="1" hangingPunct="1"/>
            <a:endParaRPr lang="en-US" sz="1000" smtClean="0"/>
          </a:p>
          <a:p>
            <a:pPr eaLnBrk="1" hangingPunct="1"/>
            <a:r>
              <a:rPr lang="en-US" sz="1000" smtClean="0"/>
              <a:t>CIDR-g in sheep, florfenicol in sheep, licomycin for foul brood in bees, erythromycin in salmon</a:t>
            </a:r>
          </a:p>
          <a:p>
            <a:pPr eaLnBrk="1" hangingPunct="1"/>
            <a:endParaRPr lang="en-US" sz="1000" smtClean="0"/>
          </a:p>
          <a:p>
            <a:pPr eaLnBrk="1" hangingPunct="1"/>
            <a:r>
              <a:rPr lang="en-US" sz="1000" smtClean="0"/>
              <a:t>Renbolon = Synovex</a:t>
            </a:r>
          </a:p>
        </p:txBody>
      </p:sp>
    </p:spTree>
    <p:extLst>
      <p:ext uri="{BB962C8B-B14F-4D97-AF65-F5344CB8AC3E}">
        <p14:creationId xmlns:p14="http://schemas.microsoft.com/office/powerpoint/2010/main" val="366887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5E56989-99A4-4390-9099-0AA31667A658}" type="slidenum">
              <a:rPr lang="en-US" smtClean="0">
                <a:latin typeface="Arial" charset="0"/>
              </a:rPr>
              <a:pPr/>
              <a:t>30</a:t>
            </a:fld>
            <a:endParaRPr lang="en-US"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3745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1D69F83-0886-4856-A4DA-B5D27165535A}" type="slidenum">
              <a:rPr lang="en-US" smtClean="0">
                <a:latin typeface="Arial" charset="0"/>
              </a:rPr>
              <a:pPr/>
              <a:t>31</a:t>
            </a:fld>
            <a:endParaRPr lang="en-US"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2058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938D371-17ED-45C0-A1A9-8D8B2577A420}" type="slidenum">
              <a:rPr lang="en-US" smtClean="0">
                <a:latin typeface="Arial" charset="0"/>
              </a:rPr>
              <a:pPr/>
              <a:t>32</a:t>
            </a:fld>
            <a:endParaRPr lang="en-US"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2723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FE3E976-196E-490A-9C16-BFF5043C1698}" type="slidenum">
              <a:rPr lang="en-US" smtClean="0">
                <a:latin typeface="Arial" charset="0"/>
              </a:rPr>
              <a:pPr/>
              <a:t>33</a:t>
            </a:fld>
            <a:endParaRPr lang="en-US"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2088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79F69DC-615C-4973-8B04-6ACA5E8DD8DF}" type="slidenum">
              <a:rPr lang="en-US" smtClean="0">
                <a:latin typeface="Arial" charset="0"/>
              </a:rPr>
              <a:pPr/>
              <a:t>34</a:t>
            </a:fld>
            <a:endParaRPr lang="en-US"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1435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F90E0E2-C6FF-4EED-A9F1-37A492119DB3}" type="slidenum">
              <a:rPr lang="en-US" smtClean="0">
                <a:latin typeface="Arial" charset="0"/>
              </a:rPr>
              <a:pPr/>
              <a:t>35</a:t>
            </a:fld>
            <a:endParaRPr lang="en-US"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9255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AD2A1C9-4A85-4828-9912-738A1C65D90B}" type="slidenum">
              <a:rPr lang="en-US" smtClean="0">
                <a:latin typeface="Arial" charset="0"/>
              </a:rPr>
              <a:pPr/>
              <a:t>36</a:t>
            </a:fld>
            <a:endParaRPr lang="en-US"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1348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EA650FF-66C5-48C6-A359-27817378005E}" type="slidenum">
              <a:rPr lang="en-US" smtClean="0">
                <a:latin typeface="Arial" charset="0"/>
              </a:rPr>
              <a:pPr/>
              <a:t>37</a:t>
            </a:fld>
            <a:endParaRPr 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82990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108619A-CCCA-490A-AFFC-E3FBE2336260}" type="slidenum">
              <a:rPr lang="en-US" smtClean="0">
                <a:latin typeface="Arial" charset="0"/>
              </a:rPr>
              <a:pPr/>
              <a:t>38</a:t>
            </a:fld>
            <a:endParaRPr 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4112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5350CAE-4605-4876-BD0C-3E7CCBDF335F}" type="slidenum">
              <a:rPr lang="en-US" smtClean="0">
                <a:solidFill>
                  <a:prstClr val="black"/>
                </a:solidFill>
                <a:latin typeface="Arial" charset="0"/>
              </a:rPr>
              <a:pPr/>
              <a:t>6</a:t>
            </a:fld>
            <a:endParaRPr lang="en-US" dirty="0" smtClean="0">
              <a:solidFill>
                <a:prstClr val="black"/>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9434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A76C1BE-DBB3-4288-A506-7E25BFFF8F9F}" type="slidenum">
              <a:rPr lang="en-US" smtClean="0">
                <a:latin typeface="Arial" charset="0"/>
              </a:rPr>
              <a:pPr/>
              <a:t>39</a:t>
            </a:fld>
            <a:endParaRPr lang="en-US"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63609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F915E51-E405-4E50-AE6B-388B40F178C6}" type="slidenum">
              <a:rPr lang="en-US" smtClean="0">
                <a:latin typeface="Arial" charset="0"/>
              </a:rPr>
              <a:pPr/>
              <a:t>40</a:t>
            </a:fld>
            <a:endParaRPr lang="en-US"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8907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6343246-E859-406F-8C01-AF20BBB0B4B6}" type="slidenum">
              <a:rPr lang="en-US" smtClean="0">
                <a:solidFill>
                  <a:prstClr val="black"/>
                </a:solidFill>
                <a:latin typeface="Arial" charset="0"/>
              </a:rPr>
              <a:pPr/>
              <a:t>7</a:t>
            </a:fld>
            <a:endParaRPr lang="en-US" dirty="0" smtClean="0">
              <a:solidFill>
                <a:prstClr val="black"/>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8785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208297D-D4EE-470F-BD2F-D0733E4A3F8F}" type="slidenum">
              <a:rPr lang="en-US" smtClean="0"/>
              <a:pPr/>
              <a:t>14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t>Feed additive antibiotics have gone away from dairyb ut nutritional supplements (biotin, choline, amino acids) are a developing market</a:t>
            </a:r>
          </a:p>
          <a:p>
            <a:pPr eaLnBrk="1" hangingPunct="1"/>
            <a:endParaRPr lang="en-US" smtClean="0"/>
          </a:p>
        </p:txBody>
      </p:sp>
    </p:spTree>
    <p:extLst>
      <p:ext uri="{BB962C8B-B14F-4D97-AF65-F5344CB8AC3E}">
        <p14:creationId xmlns:p14="http://schemas.microsoft.com/office/powerpoint/2010/main" val="256000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E0832F4-7143-4C4A-B399-EB900EE0E931}" type="slidenum">
              <a:rPr lang="en-US" smtClean="0"/>
              <a:pPr/>
              <a:t>16</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mtClean="0"/>
              <a:t>Example: chloramphenicol – non dose dependent toxic effect – some chloramphenicol just the trigger.  Dihydrostreptomycin causes optic neuritis and other neuropathies</a:t>
            </a:r>
          </a:p>
          <a:p>
            <a:pPr eaLnBrk="1" hangingPunct="1"/>
            <a:endParaRPr lang="en-US" smtClean="0"/>
          </a:p>
          <a:p>
            <a:pPr eaLnBrk="1" hangingPunct="1"/>
            <a:r>
              <a:rPr lang="en-US" smtClean="0"/>
              <a:t>Perturbation of human gut flora: eg gut bacteria metabolize digoxin, but if patient treated with tetracycline or erythromycin digoxin levels in blood rise by up to 100% leading to digitalis toxicity. Not proven at subtherapeutic doses</a:t>
            </a:r>
          </a:p>
          <a:p>
            <a:pPr eaLnBrk="1" hangingPunct="1"/>
            <a:r>
              <a:rPr lang="en-US" smtClean="0"/>
              <a:t>B agonist clenbuterol has pharmacologic effect (particularly concentrated in liver)</a:t>
            </a:r>
          </a:p>
          <a:p>
            <a:pPr eaLnBrk="1" hangingPunct="1"/>
            <a:r>
              <a:rPr lang="en-US" smtClean="0"/>
              <a:t>Mention allergy here as not mentioned elsewhere in talk.  Copuld trigger a response in people already allergic, but not likely to induce allergic state themselves. One case of a 14 y.o girl (sensitive to streptomycin) who had anaphylactic reactions after eating beef on 4 occasions. Not proven.  But 58% of patients with hives as a result of penicillin allergy had remission of symptoms when taken off milk.</a:t>
            </a:r>
          </a:p>
          <a:p>
            <a:pPr eaLnBrk="1" hangingPunct="1"/>
            <a:r>
              <a:rPr lang="en-US" smtClean="0"/>
              <a:t>Penicillin resistant organisms pre-date the discovery of penicillin by Fleming 60 years ago.</a:t>
            </a:r>
          </a:p>
          <a:p>
            <a:pPr eaLnBrk="1" hangingPunct="1"/>
            <a:r>
              <a:rPr lang="en-US" smtClean="0"/>
              <a:t>Penicillin G particular culprit in manufacturing loss – penicillin residue avoidance started because of economic loss not human health risk.</a:t>
            </a:r>
          </a:p>
          <a:p>
            <a:pPr eaLnBrk="1" hangingPunct="1"/>
            <a:endParaRPr lang="en-US" smtClean="0"/>
          </a:p>
        </p:txBody>
      </p:sp>
    </p:spTree>
    <p:extLst>
      <p:ext uri="{BB962C8B-B14F-4D97-AF65-F5344CB8AC3E}">
        <p14:creationId xmlns:p14="http://schemas.microsoft.com/office/powerpoint/2010/main" val="365491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D8885FA-6788-4C54-AC7D-F1F167874D4A}" type="slidenum">
              <a:rPr lang="en-US" smtClean="0"/>
              <a:pPr/>
              <a:t>17</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t>and excretion is complex so some sulfas are approved eg Albon (sulfadimethoxine)</a:t>
            </a:r>
          </a:p>
          <a:p>
            <a:pPr eaLnBrk="1" hangingPunct="1"/>
            <a:r>
              <a:rPr lang="en-US" smtClean="0"/>
              <a:t>Tetracyclines bind to calcium (in milk or teeth)</a:t>
            </a:r>
          </a:p>
          <a:p>
            <a:pPr eaLnBrk="1" hangingPunct="1"/>
            <a:endParaRPr lang="en-US" smtClean="0"/>
          </a:p>
        </p:txBody>
      </p:sp>
    </p:spTree>
    <p:extLst>
      <p:ext uri="{BB962C8B-B14F-4D97-AF65-F5344CB8AC3E}">
        <p14:creationId xmlns:p14="http://schemas.microsoft.com/office/powerpoint/2010/main" val="193860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BD90266-6302-46C9-8B5E-41816387198C}" type="slidenum">
              <a:rPr lang="en-US" smtClean="0"/>
              <a:pPr/>
              <a:t>18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mtClean="0"/>
              <a:t>Nitroimidazoles – mutagens and potential carcinogens</a:t>
            </a:r>
          </a:p>
          <a:p>
            <a:pPr eaLnBrk="1" hangingPunct="1"/>
            <a:r>
              <a:rPr lang="en-US" smtClean="0"/>
              <a:t>Estradiol withdrawn from the market – no labeled indication.  To use it would have to manufacture from bulk ingredients, which would be illegal.</a:t>
            </a:r>
          </a:p>
        </p:txBody>
      </p:sp>
    </p:spTree>
    <p:extLst>
      <p:ext uri="{BB962C8B-B14F-4D97-AF65-F5344CB8AC3E}">
        <p14:creationId xmlns:p14="http://schemas.microsoft.com/office/powerpoint/2010/main" val="233968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A622C91-2DA1-4B9B-82F7-B9F073981610}" type="slidenum">
              <a:rPr lang="en-US" smtClean="0"/>
              <a:pPr/>
              <a:t>19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mtClean="0"/>
              <a:t>Furazolidone although blood levels fall rapidly – some metabolites seem to be more or less permanently bound. </a:t>
            </a:r>
          </a:p>
          <a:p>
            <a:pPr eaLnBrk="1" hangingPunct="1"/>
            <a:r>
              <a:rPr lang="en-US" smtClean="0"/>
              <a:t>Furazolidone Aerosol (Topazone)and Nitrurazone Topical Powder (NFZ) – residues found by ocular route using C-14 tracing.  Can cause cardiomyopathies.</a:t>
            </a:r>
          </a:p>
          <a:p>
            <a:pPr eaLnBrk="1" hangingPunct="1"/>
            <a:r>
              <a:rPr lang="en-US" smtClean="0"/>
              <a:t>Dipyrone rapidly metabolized and excreted – not a residue problem.  Was withdrwn from human use because of toxic side effects in the seventies.  Competitor for Banamine.</a:t>
            </a:r>
          </a:p>
          <a:p>
            <a:pPr eaLnBrk="1" hangingPunct="1"/>
            <a:r>
              <a:rPr lang="en-US" smtClean="0"/>
              <a:t>Nitrofurans carcinogenic (ovarian cancer in rats) and mutagenic</a:t>
            </a:r>
          </a:p>
          <a:p>
            <a:pPr eaLnBrk="1" hangingPunct="1"/>
            <a:r>
              <a:rPr lang="en-US" smtClean="0"/>
              <a:t>Sarafloxacin approval withdrawn in 2000 over worries over Campylobacter in humans.  Ciprofloxacin is a metabaolite of enrofloxacin</a:t>
            </a:r>
          </a:p>
          <a:p>
            <a:pPr eaLnBrk="1" hangingPunct="1"/>
            <a:endParaRPr lang="en-US" smtClean="0"/>
          </a:p>
        </p:txBody>
      </p:sp>
    </p:spTree>
    <p:extLst>
      <p:ext uri="{BB962C8B-B14F-4D97-AF65-F5344CB8AC3E}">
        <p14:creationId xmlns:p14="http://schemas.microsoft.com/office/powerpoint/2010/main" val="230242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A04E28D-BF15-40D1-B60C-9DA162EE9AEB}" type="slidenum">
              <a:rPr lang="en-US" smtClean="0"/>
              <a:pPr/>
              <a:t>26</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mtClean="0"/>
              <a:t>Baytril situation</a:t>
            </a:r>
          </a:p>
          <a:p>
            <a:pPr eaLnBrk="1" hangingPunct="1"/>
            <a:r>
              <a:rPr lang="en-US" smtClean="0"/>
              <a:t>Misuse for mastitis of Naxcel</a:t>
            </a:r>
          </a:p>
          <a:p>
            <a:pPr eaLnBrk="1" hangingPunct="1"/>
            <a:r>
              <a:rPr lang="en-US" smtClean="0"/>
              <a:t>Withdrawal periods cf Pirsue in Britain</a:t>
            </a:r>
          </a:p>
        </p:txBody>
      </p:sp>
    </p:spTree>
    <p:extLst>
      <p:ext uri="{BB962C8B-B14F-4D97-AF65-F5344CB8AC3E}">
        <p14:creationId xmlns:p14="http://schemas.microsoft.com/office/powerpoint/2010/main" val="298144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8B7E45-524B-420E-A7AC-785899D1DD5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57467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B7E45-524B-420E-A7AC-785899D1DD5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70422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B7E45-524B-420E-A7AC-785899D1DD5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135033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981A4AFD-2A7A-483A-818D-A7C123A555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631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B7E45-524B-420E-A7AC-785899D1DD5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420054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B7E45-524B-420E-A7AC-785899D1DD5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180327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B7E45-524B-420E-A7AC-785899D1DD50}" type="datetimeFigureOut">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304335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B7E45-524B-420E-A7AC-785899D1DD50}" type="datetimeFigureOut">
              <a:rPr lang="en-US" smtClean="0"/>
              <a:t>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15891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B7E45-524B-420E-A7AC-785899D1DD50}" type="datetimeFigureOut">
              <a:rPr lang="en-US" smtClean="0"/>
              <a:t>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129068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B7E45-524B-420E-A7AC-785899D1DD50}" type="datetimeFigureOut">
              <a:rPr lang="en-US" smtClean="0"/>
              <a:t>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145094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B7E45-524B-420E-A7AC-785899D1DD50}" type="datetimeFigureOut">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263435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B7E45-524B-420E-A7AC-785899D1DD50}" type="datetimeFigureOut">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ADBED-8211-4C97-9225-EFDE0B539964}" type="slidenum">
              <a:rPr lang="en-US" smtClean="0"/>
              <a:t>‹#›</a:t>
            </a:fld>
            <a:endParaRPr lang="en-US"/>
          </a:p>
        </p:txBody>
      </p:sp>
    </p:spTree>
    <p:extLst>
      <p:ext uri="{BB962C8B-B14F-4D97-AF65-F5344CB8AC3E}">
        <p14:creationId xmlns:p14="http://schemas.microsoft.com/office/powerpoint/2010/main" val="3651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B7E45-524B-420E-A7AC-785899D1DD50}" type="datetimeFigureOut">
              <a:rPr lang="en-US" smtClean="0"/>
              <a:t>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ADBED-8211-4C97-9225-EFDE0B539964}" type="slidenum">
              <a:rPr lang="en-US" smtClean="0"/>
              <a:t>‹#›</a:t>
            </a:fld>
            <a:endParaRPr lang="en-US"/>
          </a:p>
        </p:txBody>
      </p:sp>
    </p:spTree>
    <p:extLst>
      <p:ext uri="{BB962C8B-B14F-4D97-AF65-F5344CB8AC3E}">
        <p14:creationId xmlns:p14="http://schemas.microsoft.com/office/powerpoint/2010/main" val="114461679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2860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Drug Use, Misuse and Residues</a:t>
            </a:r>
            <a:endParaRPr lang="en-US" sz="6000" dirty="0"/>
          </a:p>
        </p:txBody>
      </p:sp>
    </p:spTree>
    <p:extLst>
      <p:ext uri="{BB962C8B-B14F-4D97-AF65-F5344CB8AC3E}">
        <p14:creationId xmlns:p14="http://schemas.microsoft.com/office/powerpoint/2010/main" val="99959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ud label"/>
          <p:cNvPicPr>
            <a:picLocks noChangeAspect="1" noChangeArrowheads="1"/>
          </p:cNvPicPr>
          <p:nvPr/>
        </p:nvPicPr>
        <p:blipFill>
          <a:blip r:embed="rId2" cstate="print"/>
          <a:srcRect/>
          <a:stretch>
            <a:fillRect/>
          </a:stretch>
        </p:blipFill>
        <p:spPr bwMode="auto">
          <a:xfrm>
            <a:off x="228600" y="276225"/>
            <a:ext cx="8686800" cy="6305550"/>
          </a:xfrm>
          <a:prstGeom prst="rect">
            <a:avLst/>
          </a:prstGeom>
          <a:noFill/>
          <a:ln w="9525">
            <a:noFill/>
            <a:miter lim="800000"/>
            <a:headEnd/>
            <a:tailEnd/>
          </a:ln>
        </p:spPr>
      </p:pic>
    </p:spTree>
    <p:extLst>
      <p:ext uri="{BB962C8B-B14F-4D97-AF65-F5344CB8AC3E}">
        <p14:creationId xmlns:p14="http://schemas.microsoft.com/office/powerpoint/2010/main" val="23471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rad"/>
          <p:cNvPicPr>
            <a:picLocks noChangeAspect="1" noChangeArrowheads="1"/>
          </p:cNvPicPr>
          <p:nvPr/>
        </p:nvPicPr>
        <p:blipFill>
          <a:blip r:embed="rId2" cstate="print"/>
          <a:srcRect/>
          <a:stretch>
            <a:fillRect/>
          </a:stretch>
        </p:blipFill>
        <p:spPr bwMode="auto">
          <a:xfrm>
            <a:off x="304800" y="533400"/>
            <a:ext cx="8686800" cy="5751513"/>
          </a:xfrm>
          <a:prstGeom prst="rect">
            <a:avLst/>
          </a:prstGeom>
          <a:noFill/>
          <a:ln w="9525">
            <a:noFill/>
            <a:miter lim="800000"/>
            <a:headEnd/>
            <a:tailEnd/>
          </a:ln>
        </p:spPr>
      </p:pic>
      <p:sp>
        <p:nvSpPr>
          <p:cNvPr id="5123" name="Rectangle 3"/>
          <p:cNvSpPr>
            <a:spLocks noGrp="1" noChangeArrowheads="1"/>
          </p:cNvSpPr>
          <p:nvPr>
            <p:ph type="title" idx="4294967295"/>
          </p:nvPr>
        </p:nvSpPr>
        <p:spPr/>
        <p:txBody>
          <a:bodyPr/>
          <a:lstStyle/>
          <a:p>
            <a:pPr eaLnBrk="1" hangingPunct="1"/>
            <a:endParaRPr lang="en-US" smtClean="0"/>
          </a:p>
        </p:txBody>
      </p:sp>
    </p:spTree>
    <p:extLst>
      <p:ext uri="{BB962C8B-B14F-4D97-AF65-F5344CB8AC3E}">
        <p14:creationId xmlns:p14="http://schemas.microsoft.com/office/powerpoint/2010/main" val="101093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en-US" sz="4000" smtClean="0"/>
              <a:t>Milk and Dairy Beef Residue Prevention Protocol</a:t>
            </a:r>
          </a:p>
        </p:txBody>
      </p:sp>
      <p:sp>
        <p:nvSpPr>
          <p:cNvPr id="6147"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sz="2400" smtClean="0"/>
              <a:t>Practice Healthy Herd Management</a:t>
            </a:r>
          </a:p>
          <a:p>
            <a:pPr marL="609600" indent="-609600" eaLnBrk="1" hangingPunct="1">
              <a:lnSpc>
                <a:spcPct val="90000"/>
              </a:lnSpc>
              <a:buFontTx/>
              <a:buAutoNum type="arabicPeriod"/>
            </a:pPr>
            <a:r>
              <a:rPr lang="en-US" sz="2400" smtClean="0"/>
              <a:t>Establish a Valid VCPR</a:t>
            </a:r>
          </a:p>
          <a:p>
            <a:pPr marL="609600" indent="-609600" eaLnBrk="1" hangingPunct="1">
              <a:lnSpc>
                <a:spcPct val="90000"/>
              </a:lnSpc>
              <a:buFontTx/>
              <a:buAutoNum type="arabicPeriod"/>
            </a:pPr>
            <a:r>
              <a:rPr lang="en-US" sz="2400" smtClean="0"/>
              <a:t>Use Only FDA Approved OTC or Prescription Drugs</a:t>
            </a:r>
          </a:p>
          <a:p>
            <a:pPr marL="609600" indent="-609600" eaLnBrk="1" hangingPunct="1">
              <a:lnSpc>
                <a:spcPct val="90000"/>
              </a:lnSpc>
              <a:buFontTx/>
              <a:buAutoNum type="arabicPeriod"/>
            </a:pPr>
            <a:r>
              <a:rPr lang="en-US" sz="2400" smtClean="0"/>
              <a:t>Label Correctly</a:t>
            </a:r>
          </a:p>
          <a:p>
            <a:pPr marL="609600" indent="-609600" eaLnBrk="1" hangingPunct="1">
              <a:lnSpc>
                <a:spcPct val="90000"/>
              </a:lnSpc>
              <a:buFontTx/>
              <a:buAutoNum type="arabicPeriod"/>
            </a:pPr>
            <a:r>
              <a:rPr lang="en-US" sz="2400" smtClean="0"/>
              <a:t>Store Drugs Correctly</a:t>
            </a:r>
          </a:p>
          <a:p>
            <a:pPr marL="609600" indent="-609600" eaLnBrk="1" hangingPunct="1">
              <a:lnSpc>
                <a:spcPct val="90000"/>
              </a:lnSpc>
              <a:buFontTx/>
              <a:buAutoNum type="arabicPeriod"/>
            </a:pPr>
            <a:r>
              <a:rPr lang="en-US" sz="2400" smtClean="0"/>
              <a:t>Administer Drugs Correctly and Identify Treated Animals</a:t>
            </a:r>
          </a:p>
          <a:p>
            <a:pPr marL="609600" indent="-609600" eaLnBrk="1" hangingPunct="1">
              <a:lnSpc>
                <a:spcPct val="90000"/>
              </a:lnSpc>
              <a:buFontTx/>
              <a:buAutoNum type="arabicPeriod"/>
            </a:pPr>
            <a:r>
              <a:rPr lang="en-US" sz="2400" smtClean="0"/>
              <a:t>Maintain Treatment Records</a:t>
            </a:r>
          </a:p>
          <a:p>
            <a:pPr marL="609600" indent="-609600" eaLnBrk="1" hangingPunct="1">
              <a:lnSpc>
                <a:spcPct val="90000"/>
              </a:lnSpc>
              <a:buFontTx/>
              <a:buAutoNum type="arabicPeriod"/>
            </a:pPr>
            <a:r>
              <a:rPr lang="en-US" sz="2400" smtClean="0"/>
              <a:t>Use Drug Residue Screening Tests</a:t>
            </a:r>
          </a:p>
          <a:p>
            <a:pPr marL="609600" indent="-609600" eaLnBrk="1" hangingPunct="1">
              <a:lnSpc>
                <a:spcPct val="90000"/>
              </a:lnSpc>
              <a:buFontTx/>
              <a:buAutoNum type="arabicPeriod"/>
            </a:pPr>
            <a:r>
              <a:rPr lang="en-US" sz="2400" smtClean="0"/>
              <a:t>Implement Employee/Family Awareness</a:t>
            </a:r>
          </a:p>
          <a:p>
            <a:pPr marL="609600" indent="-609600" eaLnBrk="1" hangingPunct="1">
              <a:lnSpc>
                <a:spcPct val="90000"/>
              </a:lnSpc>
              <a:buFontTx/>
              <a:buAutoNum type="arabicPeriod"/>
            </a:pPr>
            <a:r>
              <a:rPr lang="en-US" sz="2400" smtClean="0"/>
              <a:t>Complete Protocol Annually</a:t>
            </a:r>
          </a:p>
          <a:p>
            <a:pPr marL="609600" indent="-609600" eaLnBrk="1" hangingPunct="1">
              <a:lnSpc>
                <a:spcPct val="90000"/>
              </a:lnSpc>
              <a:buFontTx/>
              <a:buAutoNum type="arabicPeriod"/>
            </a:pPr>
            <a:endParaRPr lang="en-US" sz="2400" smtClean="0"/>
          </a:p>
        </p:txBody>
      </p:sp>
    </p:spTree>
    <p:extLst>
      <p:ext uri="{BB962C8B-B14F-4D97-AF65-F5344CB8AC3E}">
        <p14:creationId xmlns:p14="http://schemas.microsoft.com/office/powerpoint/2010/main" val="144101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The Market for Swine Drugs</a:t>
            </a:r>
          </a:p>
        </p:txBody>
      </p:sp>
      <p:sp>
        <p:nvSpPr>
          <p:cNvPr id="7171" name="Rectangle 3"/>
          <p:cNvSpPr>
            <a:spLocks noGrp="1" noChangeArrowheads="1"/>
          </p:cNvSpPr>
          <p:nvPr>
            <p:ph type="body" idx="1"/>
          </p:nvPr>
        </p:nvSpPr>
        <p:spPr/>
        <p:txBody>
          <a:bodyPr/>
          <a:lstStyle/>
          <a:p>
            <a:pPr eaLnBrk="1" hangingPunct="1">
              <a:lnSpc>
                <a:spcPct val="90000"/>
              </a:lnSpc>
            </a:pPr>
            <a:r>
              <a:rPr lang="en-US" smtClean="0"/>
              <a:t>Growth promotants ( e.g.lincomycin, tylosin, virginiamycin)</a:t>
            </a:r>
          </a:p>
          <a:p>
            <a:pPr eaLnBrk="1" hangingPunct="1">
              <a:lnSpc>
                <a:spcPct val="90000"/>
              </a:lnSpc>
            </a:pPr>
            <a:r>
              <a:rPr lang="en-US" smtClean="0"/>
              <a:t>GI Disease,  particularly nursery pigs</a:t>
            </a:r>
          </a:p>
          <a:p>
            <a:pPr eaLnBrk="1" hangingPunct="1">
              <a:lnSpc>
                <a:spcPct val="90000"/>
              </a:lnSpc>
            </a:pPr>
            <a:r>
              <a:rPr lang="en-US" smtClean="0"/>
              <a:t>Respiratory Disease, (tetracyclines, Pulmotil)</a:t>
            </a:r>
          </a:p>
          <a:p>
            <a:pPr eaLnBrk="1" hangingPunct="1">
              <a:lnSpc>
                <a:spcPct val="90000"/>
              </a:lnSpc>
            </a:pPr>
            <a:r>
              <a:rPr lang="en-US" smtClean="0"/>
              <a:t>Ileitis (tylosin, lincomycin)</a:t>
            </a:r>
          </a:p>
          <a:p>
            <a:pPr eaLnBrk="1" hangingPunct="1">
              <a:lnSpc>
                <a:spcPct val="90000"/>
              </a:lnSpc>
            </a:pPr>
            <a:r>
              <a:rPr lang="en-US" smtClean="0"/>
              <a:t>Atrophic Rhinitis </a:t>
            </a:r>
          </a:p>
          <a:p>
            <a:pPr eaLnBrk="1" hangingPunct="1">
              <a:lnSpc>
                <a:spcPct val="90000"/>
              </a:lnSpc>
            </a:pPr>
            <a:r>
              <a:rPr lang="en-US" smtClean="0"/>
              <a:t>External and Internal Parasites</a:t>
            </a:r>
          </a:p>
          <a:p>
            <a:pPr eaLnBrk="1" hangingPunct="1">
              <a:lnSpc>
                <a:spcPct val="90000"/>
              </a:lnSpc>
            </a:pPr>
            <a:endParaRPr lang="en-US" smtClean="0"/>
          </a:p>
        </p:txBody>
      </p:sp>
    </p:spTree>
    <p:extLst>
      <p:ext uri="{BB962C8B-B14F-4D97-AF65-F5344CB8AC3E}">
        <p14:creationId xmlns:p14="http://schemas.microsoft.com/office/powerpoint/2010/main" val="259999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mtClean="0"/>
              <a:t>What Drives the Market for Cattle Drugs?	</a:t>
            </a:r>
          </a:p>
        </p:txBody>
      </p:sp>
      <p:sp>
        <p:nvSpPr>
          <p:cNvPr id="8195" name="Rectangle 3"/>
          <p:cNvSpPr>
            <a:spLocks noGrp="1" noChangeArrowheads="1"/>
          </p:cNvSpPr>
          <p:nvPr>
            <p:ph type="body" idx="1"/>
          </p:nvPr>
        </p:nvSpPr>
        <p:spPr/>
        <p:txBody>
          <a:bodyPr/>
          <a:lstStyle/>
          <a:p>
            <a:pPr eaLnBrk="1" hangingPunct="1"/>
            <a:r>
              <a:rPr lang="en-US" smtClean="0"/>
              <a:t>Respiratory Disease</a:t>
            </a:r>
          </a:p>
          <a:p>
            <a:pPr eaLnBrk="1" hangingPunct="1"/>
            <a:r>
              <a:rPr lang="en-US" smtClean="0"/>
              <a:t>Parasitism</a:t>
            </a:r>
          </a:p>
          <a:p>
            <a:pPr eaLnBrk="1" hangingPunct="1"/>
            <a:r>
              <a:rPr lang="en-US" smtClean="0"/>
              <a:t>Reproduction</a:t>
            </a:r>
          </a:p>
          <a:p>
            <a:pPr eaLnBrk="1" hangingPunct="1"/>
            <a:r>
              <a:rPr lang="en-US" smtClean="0"/>
              <a:t>Mastitis</a:t>
            </a:r>
          </a:p>
          <a:p>
            <a:pPr eaLnBrk="1" hangingPunct="1"/>
            <a:r>
              <a:rPr lang="en-US" smtClean="0"/>
              <a:t>Production enhancement</a:t>
            </a:r>
          </a:p>
          <a:p>
            <a:pPr lvl="1" eaLnBrk="1" hangingPunct="1"/>
            <a:r>
              <a:rPr lang="en-US" smtClean="0"/>
              <a:t>BST</a:t>
            </a:r>
          </a:p>
          <a:p>
            <a:pPr lvl="1" eaLnBrk="1" hangingPunct="1"/>
            <a:r>
              <a:rPr lang="en-US" smtClean="0"/>
              <a:t>Bovatec/Rumensin</a:t>
            </a:r>
          </a:p>
          <a:p>
            <a:pPr eaLnBrk="1" hangingPunct="1"/>
            <a:endParaRPr lang="en-US" smtClean="0"/>
          </a:p>
        </p:txBody>
      </p:sp>
    </p:spTree>
    <p:extLst>
      <p:ext uri="{BB962C8B-B14F-4D97-AF65-F5344CB8AC3E}">
        <p14:creationId xmlns:p14="http://schemas.microsoft.com/office/powerpoint/2010/main" val="68702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Special features of the dairy cow</a:t>
            </a:r>
          </a:p>
        </p:txBody>
      </p:sp>
      <p:sp>
        <p:nvSpPr>
          <p:cNvPr id="9219" name="Rectangle 3"/>
          <p:cNvSpPr>
            <a:spLocks noGrp="1" noChangeArrowheads="1"/>
          </p:cNvSpPr>
          <p:nvPr>
            <p:ph type="body" idx="1"/>
          </p:nvPr>
        </p:nvSpPr>
        <p:spPr/>
        <p:txBody>
          <a:bodyPr/>
          <a:lstStyle/>
          <a:p>
            <a:pPr eaLnBrk="1" hangingPunct="1">
              <a:lnSpc>
                <a:spcPct val="90000"/>
              </a:lnSpc>
            </a:pPr>
            <a:r>
              <a:rPr lang="en-US" smtClean="0"/>
              <a:t>Product sold daily</a:t>
            </a:r>
          </a:p>
          <a:p>
            <a:pPr eaLnBrk="1" hangingPunct="1">
              <a:lnSpc>
                <a:spcPct val="90000"/>
              </a:lnSpc>
            </a:pPr>
            <a:r>
              <a:rPr lang="en-US" smtClean="0"/>
              <a:t>Intense product surveillance and regulation</a:t>
            </a:r>
          </a:p>
          <a:p>
            <a:pPr eaLnBrk="1" hangingPunct="1">
              <a:lnSpc>
                <a:spcPct val="90000"/>
              </a:lnSpc>
            </a:pPr>
            <a:r>
              <a:rPr lang="en-US" smtClean="0"/>
              <a:t>Milk contains fat</a:t>
            </a:r>
          </a:p>
          <a:p>
            <a:pPr eaLnBrk="1" hangingPunct="1">
              <a:lnSpc>
                <a:spcPct val="90000"/>
              </a:lnSpc>
            </a:pPr>
            <a:r>
              <a:rPr lang="en-US" smtClean="0"/>
              <a:t>Special health issues of milking cows</a:t>
            </a:r>
          </a:p>
          <a:p>
            <a:pPr lvl="1" eaLnBrk="1" hangingPunct="1">
              <a:lnSpc>
                <a:spcPct val="90000"/>
              </a:lnSpc>
            </a:pPr>
            <a:r>
              <a:rPr lang="en-US" smtClean="0"/>
              <a:t>Metabolic disease</a:t>
            </a:r>
          </a:p>
          <a:p>
            <a:pPr lvl="1" eaLnBrk="1" hangingPunct="1">
              <a:lnSpc>
                <a:spcPct val="90000"/>
              </a:lnSpc>
            </a:pPr>
            <a:r>
              <a:rPr lang="en-US" smtClean="0"/>
              <a:t>Mastitis</a:t>
            </a:r>
          </a:p>
          <a:p>
            <a:pPr lvl="1" eaLnBrk="1" hangingPunct="1">
              <a:lnSpc>
                <a:spcPct val="90000"/>
              </a:lnSpc>
            </a:pPr>
            <a:r>
              <a:rPr lang="en-US" smtClean="0"/>
              <a:t>Reproductive (infectious and hormonal)</a:t>
            </a:r>
          </a:p>
          <a:p>
            <a:pPr lvl="1" eaLnBrk="1" hangingPunct="1">
              <a:lnSpc>
                <a:spcPct val="90000"/>
              </a:lnSpc>
            </a:pPr>
            <a:r>
              <a:rPr lang="en-US" smtClean="0"/>
              <a:t>Infectious foot conditions</a:t>
            </a:r>
          </a:p>
          <a:p>
            <a:pPr eaLnBrk="1" hangingPunct="1">
              <a:lnSpc>
                <a:spcPct val="90000"/>
              </a:lnSpc>
            </a:pPr>
            <a:endParaRPr lang="en-US" smtClean="0"/>
          </a:p>
        </p:txBody>
      </p:sp>
    </p:spTree>
    <p:extLst>
      <p:ext uri="{BB962C8B-B14F-4D97-AF65-F5344CB8AC3E}">
        <p14:creationId xmlns:p14="http://schemas.microsoft.com/office/powerpoint/2010/main" val="264854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mtClean="0"/>
              <a:t>Potential risks to humans from drug residues</a:t>
            </a:r>
          </a:p>
        </p:txBody>
      </p:sp>
      <p:sp>
        <p:nvSpPr>
          <p:cNvPr id="10243" name="Rectangle 3"/>
          <p:cNvSpPr>
            <a:spLocks noGrp="1" noChangeArrowheads="1"/>
          </p:cNvSpPr>
          <p:nvPr>
            <p:ph type="body" idx="1"/>
          </p:nvPr>
        </p:nvSpPr>
        <p:spPr/>
        <p:txBody>
          <a:bodyPr/>
          <a:lstStyle/>
          <a:p>
            <a:pPr eaLnBrk="1" hangingPunct="1">
              <a:lnSpc>
                <a:spcPct val="90000"/>
              </a:lnSpc>
            </a:pPr>
            <a:r>
              <a:rPr lang="en-US" sz="2800" smtClean="0"/>
              <a:t>Direct poisoning by drug residue</a:t>
            </a:r>
          </a:p>
          <a:p>
            <a:pPr lvl="1" eaLnBrk="1" hangingPunct="1">
              <a:lnSpc>
                <a:spcPct val="90000"/>
              </a:lnSpc>
            </a:pPr>
            <a:r>
              <a:rPr lang="en-US" sz="2400" smtClean="0"/>
              <a:t>Toxicity</a:t>
            </a:r>
          </a:p>
          <a:p>
            <a:pPr lvl="1" eaLnBrk="1" hangingPunct="1">
              <a:lnSpc>
                <a:spcPct val="90000"/>
              </a:lnSpc>
            </a:pPr>
            <a:r>
              <a:rPr lang="en-US" sz="2400" smtClean="0"/>
              <a:t>Pharmacologic effect</a:t>
            </a:r>
          </a:p>
          <a:p>
            <a:pPr eaLnBrk="1" hangingPunct="1">
              <a:lnSpc>
                <a:spcPct val="90000"/>
              </a:lnSpc>
            </a:pPr>
            <a:r>
              <a:rPr lang="en-US" sz="2800" smtClean="0"/>
              <a:t>Cancer</a:t>
            </a:r>
          </a:p>
          <a:p>
            <a:pPr eaLnBrk="1" hangingPunct="1">
              <a:lnSpc>
                <a:spcPct val="90000"/>
              </a:lnSpc>
            </a:pPr>
            <a:r>
              <a:rPr lang="en-US" sz="2800" smtClean="0"/>
              <a:t>Mutations</a:t>
            </a:r>
          </a:p>
          <a:p>
            <a:pPr eaLnBrk="1" hangingPunct="1">
              <a:lnSpc>
                <a:spcPct val="90000"/>
              </a:lnSpc>
            </a:pPr>
            <a:r>
              <a:rPr lang="en-US" sz="2800" smtClean="0"/>
              <a:t>Change gut bacteria</a:t>
            </a:r>
          </a:p>
          <a:p>
            <a:pPr eaLnBrk="1" hangingPunct="1">
              <a:lnSpc>
                <a:spcPct val="90000"/>
              </a:lnSpc>
            </a:pPr>
            <a:r>
              <a:rPr lang="en-US" sz="2800" smtClean="0"/>
              <a:t>Bacterial drug resistance</a:t>
            </a:r>
          </a:p>
          <a:p>
            <a:pPr eaLnBrk="1" hangingPunct="1">
              <a:lnSpc>
                <a:spcPct val="90000"/>
              </a:lnSpc>
            </a:pPr>
            <a:r>
              <a:rPr lang="en-US" sz="2800" smtClean="0"/>
              <a:t>Allergy</a:t>
            </a:r>
          </a:p>
          <a:p>
            <a:pPr eaLnBrk="1" hangingPunct="1">
              <a:lnSpc>
                <a:spcPct val="90000"/>
              </a:lnSpc>
            </a:pPr>
            <a:r>
              <a:rPr lang="en-US" sz="2800" smtClean="0"/>
              <a:t>Effects on food processing</a:t>
            </a:r>
          </a:p>
          <a:p>
            <a:pPr eaLnBrk="1" hangingPunct="1">
              <a:lnSpc>
                <a:spcPct val="90000"/>
              </a:lnSpc>
            </a:pPr>
            <a:endParaRPr lang="en-US" sz="2800" smtClean="0"/>
          </a:p>
          <a:p>
            <a:pPr eaLnBrk="1" hangingPunct="1">
              <a:lnSpc>
                <a:spcPct val="90000"/>
              </a:lnSpc>
            </a:pPr>
            <a:endParaRPr lang="en-US" sz="2800" smtClean="0"/>
          </a:p>
        </p:txBody>
      </p:sp>
    </p:spTree>
    <p:extLst>
      <p:ext uri="{BB962C8B-B14F-4D97-AF65-F5344CB8AC3E}">
        <p14:creationId xmlns:p14="http://schemas.microsoft.com/office/powerpoint/2010/main" val="139841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Illegal Drugs</a:t>
            </a:r>
          </a:p>
        </p:txBody>
      </p:sp>
      <p:sp>
        <p:nvSpPr>
          <p:cNvPr id="11267" name="Rectangle 3"/>
          <p:cNvSpPr>
            <a:spLocks noGrp="1" noChangeArrowheads="1"/>
          </p:cNvSpPr>
          <p:nvPr>
            <p:ph type="body" idx="1"/>
          </p:nvPr>
        </p:nvSpPr>
        <p:spPr/>
        <p:txBody>
          <a:bodyPr/>
          <a:lstStyle/>
          <a:p>
            <a:pPr eaLnBrk="1" hangingPunct="1">
              <a:lnSpc>
                <a:spcPct val="90000"/>
              </a:lnSpc>
            </a:pPr>
            <a:r>
              <a:rPr lang="en-US" smtClean="0"/>
              <a:t>Drugs banned from use in dairy animals</a:t>
            </a:r>
          </a:p>
          <a:p>
            <a:pPr lvl="1" eaLnBrk="1" hangingPunct="1">
              <a:lnSpc>
                <a:spcPct val="90000"/>
              </a:lnSpc>
            </a:pPr>
            <a:r>
              <a:rPr lang="en-US" smtClean="0"/>
              <a:t>Sulfamethazine (except under 20 months)</a:t>
            </a:r>
          </a:p>
          <a:p>
            <a:pPr lvl="1" eaLnBrk="1" hangingPunct="1">
              <a:lnSpc>
                <a:spcPct val="90000"/>
              </a:lnSpc>
            </a:pPr>
            <a:r>
              <a:rPr lang="en-US" smtClean="0"/>
              <a:t>Other sulfonamides (esp. sustained release products)</a:t>
            </a:r>
          </a:p>
          <a:p>
            <a:pPr lvl="1" eaLnBrk="1" hangingPunct="1">
              <a:lnSpc>
                <a:spcPct val="90000"/>
              </a:lnSpc>
            </a:pPr>
            <a:r>
              <a:rPr lang="en-US" smtClean="0"/>
              <a:t>Tetracyclines as feed additives</a:t>
            </a:r>
          </a:p>
          <a:p>
            <a:pPr lvl="2" eaLnBrk="1" hangingPunct="1">
              <a:lnSpc>
                <a:spcPct val="90000"/>
              </a:lnSpc>
            </a:pPr>
            <a:r>
              <a:rPr lang="en-US" smtClean="0"/>
              <a:t>But now labeled for dairy as therapeutic drug eg LA-200</a:t>
            </a:r>
          </a:p>
        </p:txBody>
      </p:sp>
    </p:spTree>
    <p:extLst>
      <p:ext uri="{BB962C8B-B14F-4D97-AF65-F5344CB8AC3E}">
        <p14:creationId xmlns:p14="http://schemas.microsoft.com/office/powerpoint/2010/main" val="123658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Illegal Drugs</a:t>
            </a:r>
          </a:p>
        </p:txBody>
      </p:sp>
      <p:sp>
        <p:nvSpPr>
          <p:cNvPr id="12291" name="Rectangle 3"/>
          <p:cNvSpPr>
            <a:spLocks noGrp="1" noChangeArrowheads="1"/>
          </p:cNvSpPr>
          <p:nvPr>
            <p:ph type="body" idx="1"/>
          </p:nvPr>
        </p:nvSpPr>
        <p:spPr/>
        <p:txBody>
          <a:bodyPr/>
          <a:lstStyle/>
          <a:p>
            <a:pPr eaLnBrk="1" hangingPunct="1"/>
            <a:r>
              <a:rPr lang="en-US" dirty="0" smtClean="0"/>
              <a:t>Banned in any food animal</a:t>
            </a:r>
          </a:p>
          <a:p>
            <a:pPr lvl="1" eaLnBrk="1" hangingPunct="1"/>
            <a:r>
              <a:rPr lang="en-US" dirty="0" smtClean="0"/>
              <a:t>Chloramphenicol</a:t>
            </a:r>
          </a:p>
          <a:p>
            <a:pPr lvl="1" eaLnBrk="1" hangingPunct="1"/>
            <a:r>
              <a:rPr lang="en-US" dirty="0" err="1" smtClean="0"/>
              <a:t>Clenbuterol</a:t>
            </a:r>
            <a:r>
              <a:rPr lang="en-US" dirty="0" smtClean="0"/>
              <a:t> (</a:t>
            </a:r>
            <a:r>
              <a:rPr lang="en-US" dirty="0" err="1" smtClean="0"/>
              <a:t>Ventipulmin</a:t>
            </a:r>
            <a:r>
              <a:rPr lang="en-US" dirty="0" smtClean="0"/>
              <a:t>)</a:t>
            </a:r>
          </a:p>
          <a:p>
            <a:pPr lvl="1" eaLnBrk="1" hangingPunct="1"/>
            <a:r>
              <a:rPr lang="en-US" dirty="0" smtClean="0"/>
              <a:t>Diethylstilbestrol (DES)  </a:t>
            </a:r>
          </a:p>
          <a:p>
            <a:pPr lvl="1" eaLnBrk="1" hangingPunct="1"/>
            <a:r>
              <a:rPr lang="en-US" dirty="0" err="1" smtClean="0"/>
              <a:t>Dimetridazole</a:t>
            </a:r>
            <a:endParaRPr lang="en-US" dirty="0" smtClean="0"/>
          </a:p>
          <a:p>
            <a:pPr lvl="1" eaLnBrk="1" hangingPunct="1"/>
            <a:r>
              <a:rPr lang="en-US" dirty="0" err="1" smtClean="0"/>
              <a:t>Ipronidazole</a:t>
            </a:r>
            <a:endParaRPr lang="en-US" dirty="0" smtClean="0"/>
          </a:p>
          <a:p>
            <a:pPr lvl="1" eaLnBrk="1" hangingPunct="1"/>
            <a:r>
              <a:rPr lang="en-US" dirty="0" smtClean="0"/>
              <a:t>Other </a:t>
            </a:r>
            <a:r>
              <a:rPr lang="en-US" dirty="0" err="1" smtClean="0"/>
              <a:t>nitroimidazoles</a:t>
            </a:r>
            <a:r>
              <a:rPr lang="en-US" dirty="0" smtClean="0"/>
              <a:t> (e.g. metronidazole (Flagyl)) </a:t>
            </a:r>
          </a:p>
        </p:txBody>
      </p:sp>
    </p:spTree>
    <p:extLst>
      <p:ext uri="{BB962C8B-B14F-4D97-AF65-F5344CB8AC3E}">
        <p14:creationId xmlns:p14="http://schemas.microsoft.com/office/powerpoint/2010/main" val="3120831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Illegal drugs</a:t>
            </a:r>
          </a:p>
        </p:txBody>
      </p:sp>
      <p:sp>
        <p:nvSpPr>
          <p:cNvPr id="13315" name="Rectangle 3"/>
          <p:cNvSpPr>
            <a:spLocks noGrp="1" noChangeArrowheads="1"/>
          </p:cNvSpPr>
          <p:nvPr>
            <p:ph type="body" idx="1"/>
          </p:nvPr>
        </p:nvSpPr>
        <p:spPr/>
        <p:txBody>
          <a:bodyPr/>
          <a:lstStyle/>
          <a:p>
            <a:pPr eaLnBrk="1" hangingPunct="1"/>
            <a:r>
              <a:rPr lang="en-US" smtClean="0"/>
              <a:t>Banned in any food animal</a:t>
            </a:r>
          </a:p>
          <a:p>
            <a:pPr lvl="1" eaLnBrk="1" hangingPunct="1"/>
            <a:r>
              <a:rPr lang="en-US" smtClean="0"/>
              <a:t>Furazolidone</a:t>
            </a:r>
          </a:p>
          <a:p>
            <a:pPr lvl="1" eaLnBrk="1" hangingPunct="1"/>
            <a:r>
              <a:rPr lang="en-US" smtClean="0"/>
              <a:t>Nitrofurazone</a:t>
            </a:r>
          </a:p>
          <a:p>
            <a:pPr lvl="1" eaLnBrk="1" hangingPunct="1"/>
            <a:r>
              <a:rPr lang="en-US" smtClean="0"/>
              <a:t>Fluoroquinolones (e.g.  Baytril, A180) except approved use</a:t>
            </a:r>
          </a:p>
          <a:p>
            <a:pPr lvl="1" eaLnBrk="1" hangingPunct="1"/>
            <a:r>
              <a:rPr lang="en-US" smtClean="0"/>
              <a:t>Glycopeptides (e.g. Vancomycin)</a:t>
            </a:r>
          </a:p>
          <a:p>
            <a:pPr lvl="1" eaLnBrk="1" hangingPunct="1"/>
            <a:r>
              <a:rPr lang="en-US" smtClean="0"/>
              <a:t>Dipyrone (Metamizole)</a:t>
            </a:r>
          </a:p>
          <a:p>
            <a:pPr lvl="1" eaLnBrk="1" hangingPunct="1"/>
            <a:r>
              <a:rPr lang="en-US" smtClean="0"/>
              <a:t>Phenylbutazone (dairy &gt;20mths)</a:t>
            </a:r>
          </a:p>
        </p:txBody>
      </p:sp>
    </p:spTree>
    <p:extLst>
      <p:ext uri="{BB962C8B-B14F-4D97-AF65-F5344CB8AC3E}">
        <p14:creationId xmlns:p14="http://schemas.microsoft.com/office/powerpoint/2010/main" val="3712836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371600"/>
            <a:ext cx="8229600" cy="4530725"/>
          </a:xfrm>
        </p:spPr>
        <p:txBody>
          <a:bodyPr>
            <a:normAutofit fontScale="92500" lnSpcReduction="20000"/>
          </a:bodyPr>
          <a:lstStyle/>
          <a:p>
            <a:r>
              <a:rPr lang="en-US" dirty="0"/>
              <a:t>Know advantages and disadvantages of food animal antibiotics</a:t>
            </a:r>
          </a:p>
          <a:p>
            <a:r>
              <a:rPr lang="en-US" dirty="0" smtClean="0"/>
              <a:t>Be able correctly apply extra-label drug use (ELDU) rules in food animals</a:t>
            </a:r>
          </a:p>
          <a:p>
            <a:r>
              <a:rPr lang="en-US" dirty="0" smtClean="0"/>
              <a:t>Know which drugs are banned in food animals and why</a:t>
            </a:r>
          </a:p>
          <a:p>
            <a:r>
              <a:rPr lang="en-US" dirty="0" smtClean="0"/>
              <a:t>Know the tools available for antibiotic residue avoidance</a:t>
            </a:r>
          </a:p>
          <a:p>
            <a:r>
              <a:rPr lang="en-US" dirty="0" smtClean="0"/>
              <a:t>Correctly select an appropriate drug for the situation</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8F4C8B4-6944-4010-987A-437838D7DA04}" type="slidenum">
              <a:rPr lang="en-US" smtClean="0">
                <a:solidFill>
                  <a:srgbClr val="FFFFFF"/>
                </a:solidFill>
              </a:rPr>
              <a:pPr>
                <a:defRPr/>
              </a:pPr>
              <a:t>2</a:t>
            </a:fld>
            <a:endParaRPr lang="en-US" dirty="0">
              <a:solidFill>
                <a:srgbClr val="FFFFFF"/>
              </a:solidFill>
            </a:endParaRPr>
          </a:p>
        </p:txBody>
      </p:sp>
    </p:spTree>
    <p:extLst>
      <p:ext uri="{BB962C8B-B14F-4D97-AF65-F5344CB8AC3E}">
        <p14:creationId xmlns:p14="http://schemas.microsoft.com/office/powerpoint/2010/main" val="1466134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cs typeface="Aharoni" pitchFamily="2" charset="-79"/>
              </a:rPr>
              <a:t>Illegal or Not</a:t>
            </a:r>
            <a:endParaRPr lang="en-US" dirty="0">
              <a:latin typeface="Algerian" pitchFamily="82" charset="0"/>
              <a:cs typeface="Aharoni" pitchFamily="2" charset="-79"/>
            </a:endParaRPr>
          </a:p>
        </p:txBody>
      </p:sp>
      <p:sp>
        <p:nvSpPr>
          <p:cNvPr id="3" name="Content Placeholder 2"/>
          <p:cNvSpPr>
            <a:spLocks noGrp="1"/>
          </p:cNvSpPr>
          <p:nvPr>
            <p:ph sz="half" idx="1"/>
          </p:nvPr>
        </p:nvSpPr>
        <p:spPr/>
        <p:txBody>
          <a:bodyPr/>
          <a:lstStyle/>
          <a:p>
            <a:r>
              <a:rPr lang="en-US" dirty="0" smtClean="0"/>
              <a:t>Ceftiofur for treatment of calf septicemia.</a:t>
            </a:r>
          </a:p>
          <a:p>
            <a:r>
              <a:rPr lang="en-US" dirty="0" smtClean="0"/>
              <a:t>There </a:t>
            </a:r>
            <a:r>
              <a:rPr lang="en-US" dirty="0"/>
              <a:t>are </a:t>
            </a:r>
            <a:r>
              <a:rPr lang="en-US" dirty="0" smtClean="0"/>
              <a:t>no </a:t>
            </a:r>
            <a:r>
              <a:rPr lang="en-US" dirty="0"/>
              <a:t>drugs approved for septicemia.</a:t>
            </a:r>
          </a:p>
          <a:p>
            <a:r>
              <a:rPr lang="en-US" dirty="0" smtClean="0"/>
              <a:t>Prohibited to use ceftiofur EL, </a:t>
            </a:r>
            <a:r>
              <a:rPr lang="en-US" u="sng" dirty="0" smtClean="0"/>
              <a:t>EXCEPT </a:t>
            </a:r>
            <a:r>
              <a:rPr lang="en-US" dirty="0" smtClean="0"/>
              <a:t>for indications.</a:t>
            </a:r>
          </a:p>
          <a:p>
            <a:r>
              <a:rPr lang="en-US" dirty="0" smtClean="0"/>
              <a:t>Not illegal</a:t>
            </a:r>
            <a:endParaRPr lang="en-US" dirty="0"/>
          </a:p>
        </p:txBody>
      </p:sp>
      <p:sp>
        <p:nvSpPr>
          <p:cNvPr id="4" name="Content Placeholder 3"/>
          <p:cNvSpPr>
            <a:spLocks noGrp="1"/>
          </p:cNvSpPr>
          <p:nvPr>
            <p:ph sz="half" idx="2"/>
          </p:nvPr>
        </p:nvSpPr>
        <p:spPr/>
        <p:txBody>
          <a:bodyPr/>
          <a:lstStyle/>
          <a:p>
            <a:r>
              <a:rPr lang="en-US" dirty="0" smtClean="0"/>
              <a:t>Enrofloxacin for treatment of respiratory disease in a dairy cow.</a:t>
            </a:r>
          </a:p>
          <a:p>
            <a:r>
              <a:rPr lang="en-US" dirty="0" smtClean="0"/>
              <a:t>Extralabel use of </a:t>
            </a:r>
            <a:r>
              <a:rPr lang="en-US" dirty="0" err="1" smtClean="0"/>
              <a:t>fluoroquinolones</a:t>
            </a:r>
            <a:r>
              <a:rPr lang="en-US" dirty="0" smtClean="0"/>
              <a:t> is illegal.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86000" cy="1524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770327"/>
            <a:ext cx="3048000" cy="2083055"/>
          </a:xfrm>
          <a:prstGeom prst="rect">
            <a:avLst/>
          </a:prstGeom>
        </p:spPr>
      </p:pic>
    </p:spTree>
    <p:extLst>
      <p:ext uri="{BB962C8B-B14F-4D97-AF65-F5344CB8AC3E}">
        <p14:creationId xmlns:p14="http://schemas.microsoft.com/office/powerpoint/2010/main" val="366216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FLU-NIX™ D (IVX)</a:t>
            </a:r>
            <a:r>
              <a:rPr lang="en-US" sz="3200" dirty="0" smtClean="0"/>
              <a:t> </a:t>
            </a:r>
            <a:r>
              <a:rPr lang="en-US" sz="3200" dirty="0" err="1" smtClean="0"/>
              <a:t>AgriLabs</a:t>
            </a:r>
            <a:r>
              <a:rPr lang="en-US" sz="3200" dirty="0" smtClean="0"/>
              <a:t/>
            </a:r>
            <a:br>
              <a:rPr lang="en-US" sz="3200" dirty="0" smtClean="0"/>
            </a:br>
            <a:r>
              <a:rPr lang="en-US" sz="1800" b="1" dirty="0" smtClean="0"/>
              <a:t>Flunixin Meglumine Injection 50 mg/mL</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pPr>
              <a:defRPr/>
            </a:pPr>
            <a:r>
              <a:rPr lang="en-US" sz="1600" b="1" dirty="0" smtClean="0"/>
              <a:t>For IV or IM use in Horses and for IV use in Beef and Dairy Cattle. Not for Use in Dry Dairy Cows and Veal Calves.</a:t>
            </a:r>
            <a:endParaRPr lang="en-US" sz="1600" dirty="0" smtClean="0"/>
          </a:p>
          <a:p>
            <a:pPr>
              <a:defRPr/>
            </a:pPr>
            <a:endParaRPr lang="en-US" sz="1600" b="1" dirty="0" smtClean="0"/>
          </a:p>
          <a:p>
            <a:pPr>
              <a:defRPr/>
            </a:pPr>
            <a:r>
              <a:rPr lang="en-US" sz="1600" b="1" dirty="0" smtClean="0"/>
              <a:t>CAUTION </a:t>
            </a:r>
            <a:r>
              <a:rPr lang="en-US" sz="1600" dirty="0" smtClean="0"/>
              <a:t>Federal law restricts this drug to use by or on the order of a licensed veterinarian.</a:t>
            </a:r>
          </a:p>
          <a:p>
            <a:pPr>
              <a:defRPr/>
            </a:pPr>
            <a:endParaRPr lang="en-US" sz="1600" b="1" dirty="0" smtClean="0"/>
          </a:p>
          <a:p>
            <a:pPr>
              <a:defRPr/>
            </a:pPr>
            <a:r>
              <a:rPr lang="en-US" sz="1600" b="1" dirty="0" smtClean="0"/>
              <a:t>INDICATIONS  </a:t>
            </a:r>
            <a:r>
              <a:rPr lang="en-US" sz="1600" i="1" dirty="0" smtClean="0"/>
              <a:t>Cattle:</a:t>
            </a:r>
            <a:r>
              <a:rPr lang="en-US" sz="1600" dirty="0" smtClean="0"/>
              <a:t> indicated for the control of pyrexia associated with bovine respiratory disease and endotoxemia. Flu-Nix™ D is also indicated for the control of inflammation in endotoxemia.</a:t>
            </a:r>
          </a:p>
          <a:p>
            <a:pPr>
              <a:defRPr/>
            </a:pPr>
            <a:endParaRPr lang="en-US" sz="1600" b="1" dirty="0" smtClean="0"/>
          </a:p>
          <a:p>
            <a:pPr>
              <a:defRPr/>
            </a:pPr>
            <a:r>
              <a:rPr lang="en-US" sz="1600" b="1" dirty="0" smtClean="0"/>
              <a:t>DOSE AND ADMINISTRATION:  </a:t>
            </a:r>
            <a:r>
              <a:rPr lang="en-US" sz="1600" i="1" dirty="0" smtClean="0"/>
              <a:t>Cattle:</a:t>
            </a:r>
            <a:r>
              <a:rPr lang="en-US" sz="1600" dirty="0" smtClean="0"/>
              <a:t> The recommended dose for control of pyrexia associated with bovine respiratory disease and endotoxemia and control of inflammation in endotoxemia is 1.1 to 2.2 mg/kg (0.5 to 1 mg/lb; 1 to 2 mL per 100 lbs) given slow IV SID or divided into two doses BID for up to 3 days. </a:t>
            </a:r>
          </a:p>
          <a:p>
            <a:pPr>
              <a:defRPr/>
            </a:pPr>
            <a:endParaRPr lang="en-US" sz="1600" b="1" dirty="0" smtClean="0"/>
          </a:p>
          <a:p>
            <a:pPr>
              <a:defRPr/>
            </a:pPr>
            <a:r>
              <a:rPr lang="en-US" sz="1600" b="1" dirty="0" smtClean="0"/>
              <a:t>RESIDUE WARNINGS: </a:t>
            </a:r>
            <a:r>
              <a:rPr lang="en-US" sz="1600" dirty="0" smtClean="0"/>
              <a:t>Cattle must not be slaughtered for human consumption within 4 days of the last treatment. Milk that has been taken during treatment and for 36 hours after the last treatment must not be used for food. Not for use in dry dairy cows. A withdrawal period has not been established for this product in </a:t>
            </a:r>
            <a:r>
              <a:rPr lang="en-US" sz="1600" dirty="0" err="1" smtClean="0"/>
              <a:t>preruminating</a:t>
            </a:r>
            <a:r>
              <a:rPr lang="en-US" sz="1600" dirty="0" smtClean="0"/>
              <a:t> calves. Do not use in calves to be processed for veal. </a:t>
            </a:r>
          </a:p>
        </p:txBody>
      </p:sp>
    </p:spTree>
    <p:extLst>
      <p:ext uri="{BB962C8B-B14F-4D97-AF65-F5344CB8AC3E}">
        <p14:creationId xmlns:p14="http://schemas.microsoft.com/office/powerpoint/2010/main" val="3130353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Extralabel</a:t>
            </a:r>
            <a:endParaRPr lang="en-US" dirty="0"/>
          </a:p>
        </p:txBody>
      </p:sp>
      <p:sp>
        <p:nvSpPr>
          <p:cNvPr id="3" name="Content Placeholder 2"/>
          <p:cNvSpPr>
            <a:spLocks noGrp="1"/>
          </p:cNvSpPr>
          <p:nvPr>
            <p:ph idx="1"/>
          </p:nvPr>
        </p:nvSpPr>
        <p:spPr/>
        <p:txBody>
          <a:bodyPr/>
          <a:lstStyle/>
          <a:p>
            <a:r>
              <a:rPr lang="en-US" b="1" u="sng" dirty="0" smtClean="0"/>
              <a:t>Does not necessarily mean illegal</a:t>
            </a:r>
          </a:p>
          <a:p>
            <a:r>
              <a:rPr lang="en-US" dirty="0" smtClean="0"/>
              <a:t>Based on veterinarian discretion</a:t>
            </a:r>
          </a:p>
          <a:p>
            <a:r>
              <a:rPr lang="en-US" dirty="0" smtClean="0"/>
              <a:t>Need to alter the withdrawal periods based on extralabel usage.</a:t>
            </a:r>
          </a:p>
          <a:p>
            <a:endParaRPr lang="en-US" dirty="0"/>
          </a:p>
          <a:p>
            <a:r>
              <a:rPr lang="en-US" dirty="0" smtClean="0"/>
              <a:t>Example:  Penicillin, dosed at 4.5 ml per 100 lb.  The label says 1 ml per 100 lb.  This is NOT illegal, simply extralabel.</a:t>
            </a:r>
          </a:p>
        </p:txBody>
      </p:sp>
    </p:spTree>
    <p:extLst>
      <p:ext uri="{BB962C8B-B14F-4D97-AF65-F5344CB8AC3E}">
        <p14:creationId xmlns:p14="http://schemas.microsoft.com/office/powerpoint/2010/main" val="2194763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991" y="0"/>
            <a:ext cx="8985307" cy="68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021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Extralabel: Legal/Illegal</a:t>
            </a:r>
            <a:endParaRPr lang="en-US" dirty="0"/>
          </a:p>
        </p:txBody>
      </p:sp>
      <p:sp>
        <p:nvSpPr>
          <p:cNvPr id="3" name="Content Placeholder 2"/>
          <p:cNvSpPr>
            <a:spLocks noGrp="1"/>
          </p:cNvSpPr>
          <p:nvPr>
            <p:ph idx="1"/>
          </p:nvPr>
        </p:nvSpPr>
        <p:spPr/>
        <p:txBody>
          <a:bodyPr/>
          <a:lstStyle/>
          <a:p>
            <a:r>
              <a:rPr lang="en-US" dirty="0" smtClean="0"/>
              <a:t>If the label, specifically says that use of this drug in an extralabel manner is prohibited….its is illegal.</a:t>
            </a:r>
          </a:p>
          <a:p>
            <a:endParaRPr lang="en-US" dirty="0"/>
          </a:p>
          <a:p>
            <a:r>
              <a:rPr lang="en-US" dirty="0" smtClean="0"/>
              <a:t>Example:  </a:t>
            </a:r>
            <a:r>
              <a:rPr lang="en-US" dirty="0">
                <a:effectLst/>
              </a:rPr>
              <a:t>Phenylbutazone in female dairy </a:t>
            </a:r>
            <a:r>
              <a:rPr lang="en-US" dirty="0" smtClean="0">
                <a:effectLst/>
              </a:rPr>
              <a:t>cattle </a:t>
            </a:r>
            <a:r>
              <a:rPr lang="en-US" dirty="0">
                <a:effectLst/>
              </a:rPr>
              <a:t>20 months of </a:t>
            </a:r>
            <a:r>
              <a:rPr lang="en-US" dirty="0" smtClean="0">
                <a:effectLst/>
              </a:rPr>
              <a:t>age </a:t>
            </a:r>
            <a:r>
              <a:rPr lang="en-US" dirty="0">
                <a:effectLst/>
              </a:rPr>
              <a:t>or </a:t>
            </a:r>
            <a:r>
              <a:rPr lang="en-US" dirty="0" smtClean="0">
                <a:effectLst/>
              </a:rPr>
              <a:t>older is illegal but would be legal in a 19 mo old Holstein heifer.</a:t>
            </a:r>
            <a:endParaRPr lang="en-US" dirty="0">
              <a:effectLst/>
            </a:endParaRPr>
          </a:p>
          <a:p>
            <a:r>
              <a:rPr lang="en-US" sz="1800" dirty="0"/>
              <a:t>http://www.fda.gov/AnimalVeterinary/ResourcesforYou/ucm380135.htm#Drugs_Prohibited_from_Extra-Label_Uses_in_Animals</a:t>
            </a:r>
          </a:p>
        </p:txBody>
      </p:sp>
    </p:spTree>
    <p:extLst>
      <p:ext uri="{BB962C8B-B14F-4D97-AF65-F5344CB8AC3E}">
        <p14:creationId xmlns:p14="http://schemas.microsoft.com/office/powerpoint/2010/main" val="3833254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Extralabel or label:  Completely illegal</a:t>
            </a:r>
            <a:endParaRPr lang="en-US" dirty="0"/>
          </a:p>
        </p:txBody>
      </p:sp>
      <p:sp>
        <p:nvSpPr>
          <p:cNvPr id="3" name="Content Placeholder 2"/>
          <p:cNvSpPr>
            <a:spLocks noGrp="1"/>
          </p:cNvSpPr>
          <p:nvPr>
            <p:ph idx="1"/>
          </p:nvPr>
        </p:nvSpPr>
        <p:spPr/>
        <p:txBody>
          <a:bodyPr/>
          <a:lstStyle/>
          <a:p>
            <a:r>
              <a:rPr lang="en-US" dirty="0" smtClean="0"/>
              <a:t>There are some drugs that are totally prohibited from food animal use.</a:t>
            </a:r>
          </a:p>
          <a:p>
            <a:endParaRPr lang="en-US" dirty="0"/>
          </a:p>
          <a:p>
            <a:r>
              <a:rPr lang="en-US" dirty="0" smtClean="0"/>
              <a:t>Example:  Chloramphenicol</a:t>
            </a:r>
          </a:p>
          <a:p>
            <a:pPr marL="0" indent="0">
              <a:buNone/>
            </a:pPr>
            <a:endParaRPr lang="en-US" dirty="0" smtClean="0"/>
          </a:p>
          <a:p>
            <a:r>
              <a:rPr lang="en-US" dirty="0" smtClean="0"/>
              <a:t>No food animal species is on the label, thus any use would be illegal.</a:t>
            </a:r>
            <a:endParaRPr lang="en-US" dirty="0"/>
          </a:p>
        </p:txBody>
      </p:sp>
    </p:spTree>
    <p:extLst>
      <p:ext uri="{BB962C8B-B14F-4D97-AF65-F5344CB8AC3E}">
        <p14:creationId xmlns:p14="http://schemas.microsoft.com/office/powerpoint/2010/main" val="237637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Concerns over Antibiotic Use</a:t>
            </a:r>
          </a:p>
        </p:txBody>
      </p:sp>
      <p:sp>
        <p:nvSpPr>
          <p:cNvPr id="14339" name="Rectangle 3"/>
          <p:cNvSpPr>
            <a:spLocks noGrp="1" noChangeArrowheads="1"/>
          </p:cNvSpPr>
          <p:nvPr>
            <p:ph type="body" idx="1"/>
          </p:nvPr>
        </p:nvSpPr>
        <p:spPr>
          <a:xfrm>
            <a:off x="685800" y="1752600"/>
            <a:ext cx="7772400" cy="4114800"/>
          </a:xfrm>
        </p:spPr>
        <p:txBody>
          <a:bodyPr>
            <a:normAutofit fontScale="92500"/>
          </a:bodyPr>
          <a:lstStyle/>
          <a:p>
            <a:pPr eaLnBrk="1" hangingPunct="1">
              <a:lnSpc>
                <a:spcPct val="90000"/>
              </a:lnSpc>
            </a:pPr>
            <a:r>
              <a:rPr lang="en-US" sz="2800" smtClean="0"/>
              <a:t>Fluoroquinolones</a:t>
            </a:r>
          </a:p>
          <a:p>
            <a:pPr eaLnBrk="1" hangingPunct="1">
              <a:lnSpc>
                <a:spcPct val="90000"/>
              </a:lnSpc>
            </a:pPr>
            <a:r>
              <a:rPr lang="en-US" sz="2800" smtClean="0"/>
              <a:t>Naxcel and Excenel</a:t>
            </a:r>
          </a:p>
          <a:p>
            <a:pPr eaLnBrk="1" hangingPunct="1">
              <a:lnSpc>
                <a:spcPct val="90000"/>
              </a:lnSpc>
            </a:pPr>
            <a:r>
              <a:rPr lang="en-US" sz="2800" smtClean="0"/>
              <a:t>Cefazolin</a:t>
            </a:r>
          </a:p>
          <a:p>
            <a:pPr eaLnBrk="1" hangingPunct="1">
              <a:lnSpc>
                <a:spcPct val="90000"/>
              </a:lnSpc>
            </a:pPr>
            <a:r>
              <a:rPr lang="en-US" sz="2800" smtClean="0"/>
              <a:t>Gentamicin (Gentocin)</a:t>
            </a:r>
          </a:p>
          <a:p>
            <a:pPr eaLnBrk="1" hangingPunct="1">
              <a:lnSpc>
                <a:spcPct val="90000"/>
              </a:lnSpc>
            </a:pPr>
            <a:r>
              <a:rPr lang="en-US" sz="2800" smtClean="0"/>
              <a:t>On farm decision-making</a:t>
            </a:r>
          </a:p>
          <a:p>
            <a:pPr eaLnBrk="1" hangingPunct="1">
              <a:lnSpc>
                <a:spcPct val="90000"/>
              </a:lnSpc>
            </a:pPr>
            <a:r>
              <a:rPr lang="en-US" sz="2800" smtClean="0"/>
              <a:t>Injectables vs intramammary for mastitis treatment</a:t>
            </a:r>
          </a:p>
          <a:p>
            <a:pPr eaLnBrk="1" hangingPunct="1">
              <a:lnSpc>
                <a:spcPct val="90000"/>
              </a:lnSpc>
            </a:pPr>
            <a:r>
              <a:rPr lang="en-US" sz="2800" smtClean="0"/>
              <a:t>Extended antibiotic therapy for mastitis</a:t>
            </a:r>
          </a:p>
          <a:p>
            <a:pPr eaLnBrk="1" hangingPunct="1">
              <a:lnSpc>
                <a:spcPct val="90000"/>
              </a:lnSpc>
            </a:pPr>
            <a:r>
              <a:rPr lang="en-US" sz="2800" smtClean="0"/>
              <a:t>Multiple use bottles for intramammary</a:t>
            </a:r>
          </a:p>
          <a:p>
            <a:pPr eaLnBrk="1" hangingPunct="1">
              <a:lnSpc>
                <a:spcPct val="90000"/>
              </a:lnSpc>
            </a:pPr>
            <a:r>
              <a:rPr lang="en-US" sz="2800" smtClean="0"/>
              <a:t>Medicated milk replacer – veal - neomycin</a:t>
            </a:r>
          </a:p>
        </p:txBody>
      </p:sp>
    </p:spTree>
    <p:extLst>
      <p:ext uri="{BB962C8B-B14F-4D97-AF65-F5344CB8AC3E}">
        <p14:creationId xmlns:p14="http://schemas.microsoft.com/office/powerpoint/2010/main" val="242266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Other drug issues</a:t>
            </a:r>
          </a:p>
        </p:txBody>
      </p:sp>
      <p:sp>
        <p:nvSpPr>
          <p:cNvPr id="15363" name="Rectangle 3"/>
          <p:cNvSpPr>
            <a:spLocks noGrp="1" noChangeArrowheads="1"/>
          </p:cNvSpPr>
          <p:nvPr>
            <p:ph type="body" idx="1"/>
          </p:nvPr>
        </p:nvSpPr>
        <p:spPr/>
        <p:txBody>
          <a:bodyPr/>
          <a:lstStyle/>
          <a:p>
            <a:pPr eaLnBrk="1" hangingPunct="1"/>
            <a:r>
              <a:rPr lang="en-US" sz="2800" smtClean="0"/>
              <a:t>European ban on hormonal growth promotants (Precautionary Principle)</a:t>
            </a:r>
          </a:p>
          <a:p>
            <a:pPr lvl="1" eaLnBrk="1" hangingPunct="1">
              <a:buFontTx/>
              <a:buChar char="•"/>
            </a:pPr>
            <a:r>
              <a:rPr lang="en-US" sz="2400" smtClean="0"/>
              <a:t>Estradiol, progesterone, testosterone</a:t>
            </a:r>
          </a:p>
          <a:p>
            <a:pPr lvl="1" eaLnBrk="1" hangingPunct="1">
              <a:buFontTx/>
              <a:buChar char="•"/>
            </a:pPr>
            <a:r>
              <a:rPr lang="en-US" sz="2400" smtClean="0"/>
              <a:t>Trenbolone, zeranol (Ralgro), melengestrol acetate</a:t>
            </a:r>
          </a:p>
          <a:p>
            <a:pPr eaLnBrk="1" hangingPunct="1"/>
            <a:r>
              <a:rPr lang="en-US" sz="2800" smtClean="0"/>
              <a:t>Minor Use, Minor Species Act, 2004 (MUMS) </a:t>
            </a:r>
            <a:r>
              <a:rPr lang="en-US" sz="2400" smtClean="0"/>
              <a:t>(e.g.repro. drugs for sheep)</a:t>
            </a:r>
          </a:p>
          <a:p>
            <a:pPr lvl="1" eaLnBrk="1" hangingPunct="1"/>
            <a:r>
              <a:rPr lang="en-US" sz="2400" smtClean="0"/>
              <a:t>conditional approval, </a:t>
            </a:r>
          </a:p>
          <a:p>
            <a:pPr lvl="1" eaLnBrk="1" hangingPunct="1"/>
            <a:r>
              <a:rPr lang="en-US" sz="2400" smtClean="0"/>
              <a:t>index of legal marketed unapproved animal drugs  </a:t>
            </a:r>
          </a:p>
          <a:p>
            <a:pPr lvl="1" eaLnBrk="1" hangingPunct="1"/>
            <a:r>
              <a:rPr lang="en-US" sz="2400" smtClean="0"/>
              <a:t>orphan drugs</a:t>
            </a:r>
          </a:p>
        </p:txBody>
      </p:sp>
    </p:spTree>
    <p:extLst>
      <p:ext uri="{BB962C8B-B14F-4D97-AF65-F5344CB8AC3E}">
        <p14:creationId xmlns:p14="http://schemas.microsoft.com/office/powerpoint/2010/main" val="337741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40"/>
            <a:ext cx="9144000" cy="5909310"/>
          </a:xfrm>
          <a:prstGeom prst="rect">
            <a:avLst/>
          </a:prstGeom>
        </p:spPr>
        <p:txBody>
          <a:bodyPr wrap="square">
            <a:spAutoFit/>
          </a:bodyPr>
          <a:lstStyle/>
          <a:p>
            <a:r>
              <a:rPr lang="en-US" dirty="0" smtClean="0"/>
              <a:t>To date, the ELDU of the following drugs has been prohibited in food-producing animals, regardless of whether or not the criteria for ELDU are met:</a:t>
            </a:r>
          </a:p>
          <a:p>
            <a:r>
              <a:rPr lang="en-US" dirty="0" smtClean="0"/>
              <a:t>Chloramphenicol;</a:t>
            </a:r>
          </a:p>
          <a:p>
            <a:r>
              <a:rPr lang="en-US" dirty="0" err="1" smtClean="0"/>
              <a:t>Clenbuterol</a:t>
            </a:r>
            <a:r>
              <a:rPr lang="en-US" dirty="0" smtClean="0"/>
              <a:t>;</a:t>
            </a:r>
          </a:p>
          <a:p>
            <a:r>
              <a:rPr lang="en-US" dirty="0" smtClean="0"/>
              <a:t>Diethylstilbestrol (DES);</a:t>
            </a:r>
          </a:p>
          <a:p>
            <a:r>
              <a:rPr lang="en-US" dirty="0" err="1" smtClean="0"/>
              <a:t>Dimetridazole</a:t>
            </a:r>
            <a:r>
              <a:rPr lang="en-US" dirty="0" smtClean="0"/>
              <a:t>;</a:t>
            </a:r>
          </a:p>
          <a:p>
            <a:r>
              <a:rPr lang="en-US" dirty="0" err="1" smtClean="0"/>
              <a:t>Ipronidazole</a:t>
            </a:r>
            <a:r>
              <a:rPr lang="en-US" dirty="0" smtClean="0"/>
              <a:t>;</a:t>
            </a:r>
          </a:p>
          <a:p>
            <a:r>
              <a:rPr lang="en-US" dirty="0" smtClean="0"/>
              <a:t>Other </a:t>
            </a:r>
            <a:r>
              <a:rPr lang="en-US" dirty="0" err="1" smtClean="0"/>
              <a:t>nitroimidazoles</a:t>
            </a:r>
            <a:r>
              <a:rPr lang="en-US" dirty="0" smtClean="0"/>
              <a:t>;</a:t>
            </a:r>
          </a:p>
          <a:p>
            <a:r>
              <a:rPr lang="en-US" dirty="0" err="1" smtClean="0"/>
              <a:t>Furazolidone</a:t>
            </a:r>
            <a:r>
              <a:rPr lang="en-US" dirty="0" smtClean="0"/>
              <a:t>;</a:t>
            </a:r>
          </a:p>
          <a:p>
            <a:r>
              <a:rPr lang="en-US" dirty="0" smtClean="0"/>
              <a:t>Nitrofurazone;</a:t>
            </a:r>
          </a:p>
          <a:p>
            <a:r>
              <a:rPr lang="en-US" dirty="0" smtClean="0"/>
              <a:t>Sulfonamide drugs in lactating dairy cattle (except approved use of </a:t>
            </a:r>
            <a:r>
              <a:rPr lang="en-US" dirty="0" err="1" smtClean="0"/>
              <a:t>sulfadimethoxine</a:t>
            </a:r>
            <a:r>
              <a:rPr lang="en-US" dirty="0" smtClean="0"/>
              <a:t>, </a:t>
            </a:r>
            <a:r>
              <a:rPr lang="en-US" dirty="0" err="1" smtClean="0"/>
              <a:t>sulfabromomethazine</a:t>
            </a:r>
            <a:r>
              <a:rPr lang="en-US" dirty="0" smtClean="0"/>
              <a:t>, and </a:t>
            </a:r>
            <a:r>
              <a:rPr lang="en-US" dirty="0" err="1" smtClean="0"/>
              <a:t>sulfaethoxypyridazine</a:t>
            </a:r>
            <a:r>
              <a:rPr lang="en-US" dirty="0" smtClean="0"/>
              <a:t>);</a:t>
            </a:r>
          </a:p>
          <a:p>
            <a:r>
              <a:rPr lang="en-US" dirty="0" smtClean="0"/>
              <a:t>Fluoroquinolones;</a:t>
            </a:r>
          </a:p>
          <a:p>
            <a:r>
              <a:rPr lang="en-US" dirty="0" err="1" smtClean="0"/>
              <a:t>Glycopeptides</a:t>
            </a:r>
            <a:r>
              <a:rPr lang="en-US" dirty="0" smtClean="0"/>
              <a:t>;</a:t>
            </a:r>
          </a:p>
          <a:p>
            <a:r>
              <a:rPr lang="en-US" dirty="0" smtClean="0"/>
              <a:t>Phenylbutazone in female dairy cattle 20 months of age or older.</a:t>
            </a:r>
          </a:p>
          <a:p>
            <a:r>
              <a:rPr lang="en-US" dirty="0" smtClean="0"/>
              <a:t>Cephalosporin (excluding </a:t>
            </a:r>
            <a:r>
              <a:rPr lang="en-US" dirty="0" err="1" smtClean="0"/>
              <a:t>cephapirin</a:t>
            </a:r>
            <a:r>
              <a:rPr lang="en-US" dirty="0" smtClean="0"/>
              <a:t>) use in cattle, swine, chickens and turkeys: </a:t>
            </a:r>
          </a:p>
          <a:p>
            <a:pPr lvl="1"/>
            <a:r>
              <a:rPr lang="en-US" dirty="0" smtClean="0"/>
              <a:t>Using cephalosporin drugs at unapproved dose levels, frequencies, durations or routes of administration is prohibited</a:t>
            </a:r>
          </a:p>
          <a:p>
            <a:pPr lvl="1"/>
            <a:r>
              <a:rPr lang="en-US" dirty="0" smtClean="0"/>
              <a:t>Using cephalosporin drugs in cattle, swine, chickens or turkeys that are not approved for use in that species (e.g., cephalosporin drugs intended for humans or companion animals);</a:t>
            </a:r>
          </a:p>
          <a:p>
            <a:pPr lvl="1"/>
            <a:r>
              <a:rPr lang="en-US" dirty="0" smtClean="0"/>
              <a:t>Using cephalosporin drugs for disease prevention</a:t>
            </a:r>
            <a:endParaRPr lang="en-US" dirty="0"/>
          </a:p>
        </p:txBody>
      </p:sp>
    </p:spTree>
    <p:extLst>
      <p:ext uri="{BB962C8B-B14F-4D97-AF65-F5344CB8AC3E}">
        <p14:creationId xmlns:p14="http://schemas.microsoft.com/office/powerpoint/2010/main" val="1963566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0840"/>
            <a:ext cx="9067800" cy="2308324"/>
          </a:xfrm>
          <a:prstGeom prst="rect">
            <a:avLst/>
          </a:prstGeom>
        </p:spPr>
        <p:txBody>
          <a:bodyPr wrap="square">
            <a:spAutoFit/>
          </a:bodyPr>
          <a:lstStyle/>
          <a:p>
            <a:r>
              <a:rPr lang="en-US" dirty="0" smtClean="0"/>
              <a:t>The following drugs, or classes of drugs, approved for treating or preventing influenza A in humans, are prohibited from ELDU in chickens, turkeys, and ducks regardless of whether or not ELDU criteria are met:</a:t>
            </a:r>
          </a:p>
          <a:p>
            <a:r>
              <a:rPr lang="en-US" dirty="0" err="1" smtClean="0"/>
              <a:t>Adamantanes</a:t>
            </a:r>
            <a:r>
              <a:rPr lang="en-US" dirty="0" smtClean="0"/>
              <a:t>;</a:t>
            </a:r>
          </a:p>
          <a:p>
            <a:r>
              <a:rPr lang="en-US" dirty="0" smtClean="0"/>
              <a:t>Neuraminidase inhibitors.</a:t>
            </a:r>
          </a:p>
          <a:p>
            <a:r>
              <a:rPr lang="en-US" dirty="0" smtClean="0"/>
              <a:t>Extralabel use of drugs in treating food-producing animals for improving rate of weight gain, feed efficiency, or other production purposes is prohibited under AMDUCA.</a:t>
            </a:r>
          </a:p>
          <a:p>
            <a:r>
              <a:rPr lang="en-US" dirty="0" smtClean="0"/>
              <a:t>No extralabel uses in animal feed are allowed.</a:t>
            </a:r>
            <a:endParaRPr lang="en-US" dirty="0"/>
          </a:p>
        </p:txBody>
      </p:sp>
    </p:spTree>
    <p:extLst>
      <p:ext uri="{BB962C8B-B14F-4D97-AF65-F5344CB8AC3E}">
        <p14:creationId xmlns:p14="http://schemas.microsoft.com/office/powerpoint/2010/main" val="204516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6"/>
            <a:ext cx="9131440" cy="6867446"/>
          </a:xfrm>
          <a:prstGeom prst="rect">
            <a:avLst/>
          </a:prstGeom>
        </p:spPr>
      </p:pic>
    </p:spTree>
    <p:extLst>
      <p:ext uri="{BB962C8B-B14F-4D97-AF65-F5344CB8AC3E}">
        <p14:creationId xmlns:p14="http://schemas.microsoft.com/office/powerpoint/2010/main" val="4175115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Choosing an antimicrobial</a:t>
            </a:r>
          </a:p>
        </p:txBody>
      </p:sp>
      <p:sp>
        <p:nvSpPr>
          <p:cNvPr id="16387" name="Rectangle 3"/>
          <p:cNvSpPr>
            <a:spLocks noGrp="1" noChangeArrowheads="1"/>
          </p:cNvSpPr>
          <p:nvPr>
            <p:ph type="body" sz="half" idx="1"/>
          </p:nvPr>
        </p:nvSpPr>
        <p:spPr/>
        <p:txBody>
          <a:bodyPr/>
          <a:lstStyle/>
          <a:p>
            <a:pPr eaLnBrk="1" hangingPunct="1">
              <a:defRPr/>
            </a:pPr>
            <a:r>
              <a:rPr lang="en-US" dirty="0" smtClean="0"/>
              <a:t>Penicillin (Procaine P G; </a:t>
            </a:r>
            <a:r>
              <a:rPr lang="en-US" dirty="0" err="1" smtClean="0"/>
              <a:t>Polyflex</a:t>
            </a:r>
            <a:r>
              <a:rPr lang="en-US" dirty="0" smtClean="0"/>
              <a:t> [amoxicillin]; </a:t>
            </a:r>
            <a:r>
              <a:rPr lang="en-US" dirty="0" err="1" smtClean="0"/>
              <a:t>Benzathine</a:t>
            </a:r>
            <a:r>
              <a:rPr lang="en-US" dirty="0" smtClean="0"/>
              <a:t> Pen), K-pen (IV)</a:t>
            </a:r>
          </a:p>
        </p:txBody>
      </p:sp>
      <p:sp>
        <p:nvSpPr>
          <p:cNvPr id="16388" name="Rectangle 4"/>
          <p:cNvSpPr>
            <a:spLocks noGrp="1" noChangeArrowheads="1"/>
          </p:cNvSpPr>
          <p:nvPr>
            <p:ph type="body" sz="half" idx="2"/>
          </p:nvPr>
        </p:nvSpPr>
        <p:spPr/>
        <p:txBody>
          <a:bodyPr>
            <a:normAutofit lnSpcReduction="10000"/>
          </a:bodyPr>
          <a:lstStyle/>
          <a:p>
            <a:pPr eaLnBrk="1" hangingPunct="1">
              <a:defRPr/>
            </a:pPr>
            <a:r>
              <a:rPr lang="en-US" u="sng" dirty="0" smtClean="0"/>
              <a:t>PPG</a:t>
            </a:r>
          </a:p>
          <a:p>
            <a:pPr eaLnBrk="1" hangingPunct="1">
              <a:defRPr/>
            </a:pPr>
            <a:r>
              <a:rPr lang="en-US" dirty="0" smtClean="0"/>
              <a:t>Gram-positive spectrum</a:t>
            </a:r>
          </a:p>
          <a:p>
            <a:pPr eaLnBrk="1" hangingPunct="1">
              <a:defRPr/>
            </a:pPr>
            <a:r>
              <a:rPr lang="en-US" dirty="0" smtClean="0"/>
              <a:t>Daily dosing</a:t>
            </a:r>
          </a:p>
          <a:p>
            <a:pPr eaLnBrk="1" hangingPunct="1">
              <a:defRPr/>
            </a:pPr>
            <a:r>
              <a:rPr lang="en-US" dirty="0" smtClean="0"/>
              <a:t>Medium withdrawal times (10 days)</a:t>
            </a:r>
          </a:p>
          <a:p>
            <a:pPr eaLnBrk="1" hangingPunct="1">
              <a:defRPr/>
            </a:pPr>
            <a:r>
              <a:rPr lang="en-US" dirty="0" smtClean="0"/>
              <a:t>Cheap</a:t>
            </a:r>
          </a:p>
          <a:p>
            <a:pPr eaLnBrk="1" hangingPunct="1">
              <a:defRPr/>
            </a:pPr>
            <a:r>
              <a:rPr lang="en-US" dirty="0" smtClean="0"/>
              <a:t>OTC</a:t>
            </a:r>
          </a:p>
          <a:p>
            <a:pPr eaLnBrk="1" hangingPunct="1">
              <a:defRPr/>
            </a:pPr>
            <a:r>
              <a:rPr lang="en-US" dirty="0" smtClean="0"/>
              <a:t>Example use</a:t>
            </a:r>
            <a:r>
              <a:rPr lang="en-US" dirty="0"/>
              <a:t>: </a:t>
            </a:r>
            <a:r>
              <a:rPr lang="en-US" dirty="0" smtClean="0"/>
              <a:t>footrot, </a:t>
            </a:r>
            <a:r>
              <a:rPr lang="en-US" dirty="0" err="1" smtClean="0"/>
              <a:t>presurgical</a:t>
            </a:r>
            <a:r>
              <a:rPr lang="en-US" dirty="0" smtClean="0"/>
              <a:t>, Listeria, Clostridial infections </a:t>
            </a:r>
          </a:p>
        </p:txBody>
      </p:sp>
      <p:pic>
        <p:nvPicPr>
          <p:cNvPr id="16389" name="Picture 5" descr="bacteria%20penicil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25225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255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smtClean="0"/>
              <a:t>Choosing an antimicrobial</a:t>
            </a:r>
          </a:p>
        </p:txBody>
      </p:sp>
      <p:sp>
        <p:nvSpPr>
          <p:cNvPr id="125955" name="Rectangle 3"/>
          <p:cNvSpPr>
            <a:spLocks noGrp="1" noChangeArrowheads="1"/>
          </p:cNvSpPr>
          <p:nvPr>
            <p:ph type="body" sz="half" idx="1"/>
          </p:nvPr>
        </p:nvSpPr>
        <p:spPr/>
        <p:txBody>
          <a:bodyPr/>
          <a:lstStyle/>
          <a:p>
            <a:pPr eaLnBrk="1" hangingPunct="1">
              <a:defRPr/>
            </a:pPr>
            <a:r>
              <a:rPr lang="en-US" sz="2400" smtClean="0"/>
              <a:t>Oxytetracycline (100, 200, 300 mg/ml; Chlortetracycline)</a:t>
            </a:r>
          </a:p>
        </p:txBody>
      </p:sp>
      <p:sp>
        <p:nvSpPr>
          <p:cNvPr id="125956" name="Rectangle 4"/>
          <p:cNvSpPr>
            <a:spLocks noGrp="1" noChangeArrowheads="1"/>
          </p:cNvSpPr>
          <p:nvPr>
            <p:ph type="body" sz="half" idx="2"/>
          </p:nvPr>
        </p:nvSpPr>
        <p:spPr/>
        <p:txBody>
          <a:bodyPr/>
          <a:lstStyle/>
          <a:p>
            <a:pPr eaLnBrk="1" hangingPunct="1">
              <a:defRPr/>
            </a:pPr>
            <a:r>
              <a:rPr lang="en-US" sz="2400" dirty="0" smtClean="0"/>
              <a:t>LA (long acting) 200</a:t>
            </a:r>
          </a:p>
          <a:p>
            <a:pPr eaLnBrk="1" hangingPunct="1">
              <a:defRPr/>
            </a:pPr>
            <a:r>
              <a:rPr lang="en-US" sz="2400" dirty="0" smtClean="0"/>
              <a:t>Broad spectrum</a:t>
            </a:r>
          </a:p>
          <a:p>
            <a:pPr eaLnBrk="1" hangingPunct="1">
              <a:defRPr/>
            </a:pPr>
            <a:r>
              <a:rPr lang="en-US" sz="2400" dirty="0" smtClean="0"/>
              <a:t>Bacteriostatic</a:t>
            </a:r>
          </a:p>
          <a:p>
            <a:pPr eaLnBrk="1" hangingPunct="1">
              <a:defRPr/>
            </a:pPr>
            <a:r>
              <a:rPr lang="en-US" sz="2400" dirty="0" smtClean="0"/>
              <a:t>Thick solution</a:t>
            </a:r>
          </a:p>
          <a:p>
            <a:pPr eaLnBrk="1" hangingPunct="1">
              <a:defRPr/>
            </a:pPr>
            <a:r>
              <a:rPr lang="en-US" sz="2400" dirty="0" smtClean="0"/>
              <a:t>Injection reactions</a:t>
            </a:r>
          </a:p>
          <a:p>
            <a:pPr eaLnBrk="1" hangingPunct="1">
              <a:defRPr/>
            </a:pPr>
            <a:r>
              <a:rPr lang="en-US" sz="2400" dirty="0" smtClean="0"/>
              <a:t>1-3 day dosing interval (100-200 mg)</a:t>
            </a:r>
          </a:p>
          <a:p>
            <a:pPr eaLnBrk="1" hangingPunct="1">
              <a:defRPr/>
            </a:pPr>
            <a:r>
              <a:rPr lang="en-US" sz="2400" dirty="0" smtClean="0"/>
              <a:t>7 day interval (300 mg)</a:t>
            </a:r>
          </a:p>
          <a:p>
            <a:pPr eaLnBrk="1" hangingPunct="1">
              <a:defRPr/>
            </a:pPr>
            <a:r>
              <a:rPr lang="en-US" sz="2400" dirty="0" smtClean="0"/>
              <a:t>Cheap</a:t>
            </a:r>
          </a:p>
          <a:p>
            <a:pPr eaLnBrk="1" hangingPunct="1">
              <a:defRPr/>
            </a:pPr>
            <a:r>
              <a:rPr lang="en-US" sz="2400" dirty="0" smtClean="0"/>
              <a:t>OTC</a:t>
            </a:r>
          </a:p>
        </p:txBody>
      </p:sp>
      <p:pic>
        <p:nvPicPr>
          <p:cNvPr id="17413" name="Picture 5" descr="tetrad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239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BioMycin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76600"/>
            <a:ext cx="21463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973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mtClean="0"/>
              <a:t>Choosing an antimicrobial</a:t>
            </a:r>
          </a:p>
        </p:txBody>
      </p:sp>
      <p:sp>
        <p:nvSpPr>
          <p:cNvPr id="128003" name="Rectangle 3"/>
          <p:cNvSpPr>
            <a:spLocks noGrp="1" noChangeArrowheads="1"/>
          </p:cNvSpPr>
          <p:nvPr>
            <p:ph type="body" sz="half" idx="1"/>
          </p:nvPr>
        </p:nvSpPr>
        <p:spPr/>
        <p:txBody>
          <a:bodyPr/>
          <a:lstStyle/>
          <a:p>
            <a:pPr eaLnBrk="1" hangingPunct="1">
              <a:defRPr/>
            </a:pPr>
            <a:r>
              <a:rPr lang="en-US" smtClean="0"/>
              <a:t>Sulfas (Albon, sulfa boluses)</a:t>
            </a:r>
          </a:p>
        </p:txBody>
      </p:sp>
      <p:sp>
        <p:nvSpPr>
          <p:cNvPr id="128004" name="Rectangle 4"/>
          <p:cNvSpPr>
            <a:spLocks noGrp="1" noChangeArrowheads="1"/>
          </p:cNvSpPr>
          <p:nvPr>
            <p:ph type="body" sz="half" idx="2"/>
          </p:nvPr>
        </p:nvSpPr>
        <p:spPr/>
        <p:txBody>
          <a:bodyPr/>
          <a:lstStyle/>
          <a:p>
            <a:pPr eaLnBrk="1" hangingPunct="1">
              <a:defRPr/>
            </a:pPr>
            <a:r>
              <a:rPr lang="en-US" u="sng" dirty="0" smtClean="0"/>
              <a:t>Sulfadimethoxine</a:t>
            </a:r>
          </a:p>
          <a:p>
            <a:pPr eaLnBrk="1" hangingPunct="1">
              <a:defRPr/>
            </a:pPr>
            <a:r>
              <a:rPr lang="en-US" dirty="0" smtClean="0"/>
              <a:t>Broad spectrum</a:t>
            </a:r>
          </a:p>
          <a:p>
            <a:pPr eaLnBrk="1" hangingPunct="1">
              <a:defRPr/>
            </a:pPr>
            <a:r>
              <a:rPr lang="en-US" dirty="0" smtClean="0"/>
              <a:t>Bolus or injection</a:t>
            </a:r>
          </a:p>
          <a:p>
            <a:pPr eaLnBrk="1" hangingPunct="1">
              <a:defRPr/>
            </a:pPr>
            <a:r>
              <a:rPr lang="en-US" dirty="0" smtClean="0"/>
              <a:t>Cheap</a:t>
            </a:r>
          </a:p>
          <a:p>
            <a:pPr eaLnBrk="1" hangingPunct="1">
              <a:defRPr/>
            </a:pPr>
            <a:r>
              <a:rPr lang="en-US" dirty="0" smtClean="0"/>
              <a:t>Extralabel use illegal in dairy cattle &gt; 20 mo.</a:t>
            </a:r>
          </a:p>
          <a:p>
            <a:pPr eaLnBrk="1" hangingPunct="1">
              <a:defRPr/>
            </a:pPr>
            <a:r>
              <a:rPr lang="en-US" dirty="0" smtClean="0"/>
              <a:t>1-3 day dosing intervals</a:t>
            </a:r>
          </a:p>
          <a:p>
            <a:pPr eaLnBrk="1" hangingPunct="1">
              <a:defRPr/>
            </a:pPr>
            <a:r>
              <a:rPr lang="en-US" dirty="0" smtClean="0"/>
              <a:t>OTC</a:t>
            </a:r>
          </a:p>
          <a:p>
            <a:pPr marL="0" indent="0" eaLnBrk="1" hangingPunct="1">
              <a:buNone/>
              <a:defRPr/>
            </a:pPr>
            <a:endParaRPr lang="en-US" dirty="0" smtClean="0"/>
          </a:p>
        </p:txBody>
      </p:sp>
      <p:pic>
        <p:nvPicPr>
          <p:cNvPr id="18437" name="Picture 5" descr="sulfa bo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0"/>
            <a:ext cx="2438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lbon(sulfadimethoxine)Inj-40%20250m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6125"/>
            <a:ext cx="13811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492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mtClean="0"/>
              <a:t>Choosing an antimicrobial</a:t>
            </a:r>
          </a:p>
        </p:txBody>
      </p:sp>
      <p:sp>
        <p:nvSpPr>
          <p:cNvPr id="130051" name="Rectangle 3"/>
          <p:cNvSpPr>
            <a:spLocks noGrp="1" noChangeArrowheads="1"/>
          </p:cNvSpPr>
          <p:nvPr>
            <p:ph type="body" sz="half" idx="1"/>
          </p:nvPr>
        </p:nvSpPr>
        <p:spPr/>
        <p:txBody>
          <a:bodyPr/>
          <a:lstStyle/>
          <a:p>
            <a:pPr eaLnBrk="1" hangingPunct="1">
              <a:defRPr/>
            </a:pPr>
            <a:r>
              <a:rPr lang="en-US" smtClean="0"/>
              <a:t>Cephalosporins (ceftiofur sodium, Naxcel and ceftiofur HCl, Excenel and Excede)</a:t>
            </a:r>
          </a:p>
        </p:txBody>
      </p:sp>
      <p:sp>
        <p:nvSpPr>
          <p:cNvPr id="130052" name="Rectangle 4"/>
          <p:cNvSpPr>
            <a:spLocks noGrp="1" noChangeArrowheads="1"/>
          </p:cNvSpPr>
          <p:nvPr>
            <p:ph type="body" sz="half" idx="2"/>
          </p:nvPr>
        </p:nvSpPr>
        <p:spPr/>
        <p:txBody>
          <a:bodyPr/>
          <a:lstStyle/>
          <a:p>
            <a:pPr eaLnBrk="1" hangingPunct="1">
              <a:defRPr/>
            </a:pPr>
            <a:r>
              <a:rPr lang="en-US" u="sng" smtClean="0"/>
              <a:t>Naxcel</a:t>
            </a:r>
          </a:p>
          <a:p>
            <a:pPr eaLnBrk="1" hangingPunct="1">
              <a:defRPr/>
            </a:pPr>
            <a:r>
              <a:rPr lang="en-US" smtClean="0"/>
              <a:t>Broad spectrum: more Gram Negative</a:t>
            </a:r>
          </a:p>
          <a:p>
            <a:pPr eaLnBrk="1" hangingPunct="1">
              <a:defRPr/>
            </a:pPr>
            <a:r>
              <a:rPr lang="en-US" smtClean="0"/>
              <a:t>Moderate cost</a:t>
            </a:r>
          </a:p>
          <a:p>
            <a:pPr eaLnBrk="1" hangingPunct="1">
              <a:defRPr/>
            </a:pPr>
            <a:r>
              <a:rPr lang="en-US" smtClean="0"/>
              <a:t>Short withdrawal times</a:t>
            </a:r>
          </a:p>
          <a:p>
            <a:pPr eaLnBrk="1" hangingPunct="1">
              <a:defRPr/>
            </a:pPr>
            <a:r>
              <a:rPr lang="en-US" smtClean="0"/>
              <a:t>Daily dosing (except Excede ~ 7 d)</a:t>
            </a:r>
          </a:p>
          <a:p>
            <a:pPr eaLnBrk="1" hangingPunct="1">
              <a:defRPr/>
            </a:pPr>
            <a:r>
              <a:rPr lang="en-US" smtClean="0"/>
              <a:t>Small volume of dose</a:t>
            </a:r>
          </a:p>
        </p:txBody>
      </p:sp>
      <p:pic>
        <p:nvPicPr>
          <p:cNvPr id="19461" name="Picture 5" descr="Spectramast_LC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14988"/>
            <a:ext cx="19526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705475"/>
            <a:ext cx="1257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exce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850" y="3429000"/>
            <a:ext cx="1216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Naxc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25" y="3733800"/>
            <a:ext cx="13096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99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smtClean="0"/>
              <a:t>Ceftiofur update</a:t>
            </a:r>
          </a:p>
        </p:txBody>
      </p:sp>
      <p:sp>
        <p:nvSpPr>
          <p:cNvPr id="154627" name="Rectangle 3"/>
          <p:cNvSpPr>
            <a:spLocks noGrp="1" noChangeArrowheads="1"/>
          </p:cNvSpPr>
          <p:nvPr>
            <p:ph type="body" sz="half" idx="1"/>
          </p:nvPr>
        </p:nvSpPr>
        <p:spPr>
          <a:xfrm>
            <a:off x="419100" y="1174750"/>
            <a:ext cx="4038600" cy="4530725"/>
          </a:xfrm>
        </p:spPr>
        <p:txBody>
          <a:bodyPr/>
          <a:lstStyle/>
          <a:p>
            <a:pPr eaLnBrk="1" hangingPunct="1">
              <a:defRPr/>
            </a:pPr>
            <a:r>
              <a:rPr lang="en-US" sz="2400" dirty="0" smtClean="0"/>
              <a:t>Extralabel use prohibited except for indications (extralabel OK for Small Ruminants)</a:t>
            </a:r>
          </a:p>
          <a:p>
            <a:pPr eaLnBrk="1" hangingPunct="1">
              <a:defRPr/>
            </a:pPr>
            <a:r>
              <a:rPr lang="en-US" sz="2400" dirty="0" smtClean="0"/>
              <a:t>Naxcel, Excenel and Excede</a:t>
            </a:r>
          </a:p>
        </p:txBody>
      </p:sp>
      <p:sp>
        <p:nvSpPr>
          <p:cNvPr id="154628" name="Rectangle 4"/>
          <p:cNvSpPr>
            <a:spLocks noGrp="1" noChangeArrowheads="1"/>
          </p:cNvSpPr>
          <p:nvPr>
            <p:ph type="body" sz="half" idx="2"/>
          </p:nvPr>
        </p:nvSpPr>
        <p:spPr/>
        <p:txBody>
          <a:bodyPr/>
          <a:lstStyle/>
          <a:p>
            <a:pPr eaLnBrk="1" hangingPunct="1">
              <a:defRPr/>
            </a:pPr>
            <a:r>
              <a:rPr lang="en-US" sz="2400" smtClean="0"/>
              <a:t>All labeled for (except intramammary):</a:t>
            </a:r>
          </a:p>
          <a:p>
            <a:pPr lvl="1" eaLnBrk="1" hangingPunct="1">
              <a:defRPr/>
            </a:pPr>
            <a:r>
              <a:rPr lang="en-US" sz="2000" u="sng" smtClean="0"/>
              <a:t>BRD</a:t>
            </a:r>
          </a:p>
          <a:p>
            <a:pPr lvl="2" eaLnBrk="1" hangingPunct="1">
              <a:defRPr/>
            </a:pPr>
            <a:r>
              <a:rPr lang="en-US" sz="1800" u="sng" smtClean="0"/>
              <a:t>Mannheimia</a:t>
            </a:r>
          </a:p>
          <a:p>
            <a:pPr lvl="2" eaLnBrk="1" hangingPunct="1">
              <a:defRPr/>
            </a:pPr>
            <a:r>
              <a:rPr lang="en-US" sz="1800" u="sng" smtClean="0"/>
              <a:t>Pasteurella</a:t>
            </a:r>
          </a:p>
          <a:p>
            <a:pPr lvl="2" eaLnBrk="1" hangingPunct="1">
              <a:defRPr/>
            </a:pPr>
            <a:r>
              <a:rPr lang="en-US" sz="1800" u="sng" smtClean="0"/>
              <a:t>Histophilus</a:t>
            </a:r>
          </a:p>
          <a:p>
            <a:pPr eaLnBrk="1" hangingPunct="1">
              <a:defRPr/>
            </a:pPr>
            <a:r>
              <a:rPr lang="en-US" sz="2400" smtClean="0"/>
              <a:t>Excenel labeled for:</a:t>
            </a:r>
          </a:p>
          <a:p>
            <a:pPr lvl="1" eaLnBrk="1" hangingPunct="1">
              <a:defRPr/>
            </a:pPr>
            <a:r>
              <a:rPr lang="en-US" sz="2000" smtClean="0"/>
              <a:t>Footrot</a:t>
            </a:r>
          </a:p>
          <a:p>
            <a:pPr lvl="1" eaLnBrk="1" hangingPunct="1">
              <a:defRPr/>
            </a:pPr>
            <a:r>
              <a:rPr lang="en-US" sz="2000" smtClean="0"/>
              <a:t>Metritis</a:t>
            </a:r>
          </a:p>
          <a:p>
            <a:pPr eaLnBrk="1" hangingPunct="1">
              <a:defRPr/>
            </a:pPr>
            <a:r>
              <a:rPr lang="en-US" sz="2400" smtClean="0"/>
              <a:t>Naxcel (Bo, Po, Ov, Cap)</a:t>
            </a:r>
          </a:p>
          <a:p>
            <a:pPr lvl="1" eaLnBrk="1" hangingPunct="1">
              <a:defRPr/>
            </a:pPr>
            <a:r>
              <a:rPr lang="en-US" sz="2000" smtClean="0"/>
              <a:t>Bo:  footrot and BRD only</a:t>
            </a:r>
          </a:p>
          <a:p>
            <a:pPr lvl="1" eaLnBrk="1" hangingPunct="1">
              <a:defRPr/>
            </a:pPr>
            <a:endParaRPr lang="en-US" sz="2000" smtClean="0"/>
          </a:p>
        </p:txBody>
      </p:sp>
      <p:pic>
        <p:nvPicPr>
          <p:cNvPr id="20485" name="Picture 5" descr="Spectramast_LC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14988"/>
            <a:ext cx="19526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705475"/>
            <a:ext cx="1257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exce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850" y="3429000"/>
            <a:ext cx="1216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Naxc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25" y="3733800"/>
            <a:ext cx="13096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819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smtClean="0"/>
              <a:t>Choosing an antimicrobial</a:t>
            </a:r>
          </a:p>
        </p:txBody>
      </p:sp>
      <p:sp>
        <p:nvSpPr>
          <p:cNvPr id="132099" name="Rectangle 3"/>
          <p:cNvSpPr>
            <a:spLocks noGrp="1" noChangeArrowheads="1"/>
          </p:cNvSpPr>
          <p:nvPr>
            <p:ph type="body" sz="half" idx="1"/>
          </p:nvPr>
        </p:nvSpPr>
        <p:spPr/>
        <p:txBody>
          <a:bodyPr/>
          <a:lstStyle/>
          <a:p>
            <a:pPr eaLnBrk="1" hangingPunct="1">
              <a:defRPr/>
            </a:pPr>
            <a:r>
              <a:rPr lang="en-US" smtClean="0"/>
              <a:t>Florfenicol (Nuflor)</a:t>
            </a:r>
          </a:p>
        </p:txBody>
      </p:sp>
      <p:sp>
        <p:nvSpPr>
          <p:cNvPr id="132100" name="Rectangle 4"/>
          <p:cNvSpPr>
            <a:spLocks noGrp="1" noChangeArrowheads="1"/>
          </p:cNvSpPr>
          <p:nvPr>
            <p:ph type="body" sz="half" idx="2"/>
          </p:nvPr>
        </p:nvSpPr>
        <p:spPr/>
        <p:txBody>
          <a:bodyPr/>
          <a:lstStyle/>
          <a:p>
            <a:pPr eaLnBrk="1" hangingPunct="1">
              <a:defRPr/>
            </a:pPr>
            <a:r>
              <a:rPr lang="en-US" smtClean="0"/>
              <a:t>Broad spectrum</a:t>
            </a:r>
          </a:p>
          <a:p>
            <a:pPr eaLnBrk="1" hangingPunct="1">
              <a:defRPr/>
            </a:pPr>
            <a:r>
              <a:rPr lang="en-US" smtClean="0"/>
              <a:t>Static</a:t>
            </a:r>
          </a:p>
          <a:p>
            <a:pPr eaLnBrk="1" hangingPunct="1">
              <a:defRPr/>
            </a:pPr>
            <a:r>
              <a:rPr lang="en-US" smtClean="0"/>
              <a:t>Fairly expensive</a:t>
            </a:r>
          </a:p>
          <a:p>
            <a:pPr eaLnBrk="1" hangingPunct="1">
              <a:defRPr/>
            </a:pPr>
            <a:r>
              <a:rPr lang="en-US" smtClean="0"/>
              <a:t>Dosing 2 or 4 days</a:t>
            </a:r>
          </a:p>
          <a:p>
            <a:pPr eaLnBrk="1" hangingPunct="1">
              <a:defRPr/>
            </a:pPr>
            <a:r>
              <a:rPr lang="en-US" smtClean="0"/>
              <a:t>Thick</a:t>
            </a:r>
          </a:p>
        </p:txBody>
      </p:sp>
      <p:pic>
        <p:nvPicPr>
          <p:cNvPr id="21509" name="Picture 5" descr="Nuf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642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smtClean="0"/>
              <a:t>Choosing an antimicrobial</a:t>
            </a:r>
          </a:p>
        </p:txBody>
      </p:sp>
      <p:sp>
        <p:nvSpPr>
          <p:cNvPr id="134147" name="Rectangle 3"/>
          <p:cNvSpPr>
            <a:spLocks noGrp="1" noChangeArrowheads="1"/>
          </p:cNvSpPr>
          <p:nvPr>
            <p:ph type="body" sz="half" idx="1"/>
          </p:nvPr>
        </p:nvSpPr>
        <p:spPr/>
        <p:txBody>
          <a:bodyPr/>
          <a:lstStyle/>
          <a:p>
            <a:pPr eaLnBrk="1" hangingPunct="1">
              <a:defRPr/>
            </a:pPr>
            <a:r>
              <a:rPr lang="en-US" smtClean="0"/>
              <a:t>Enrofloxacin (Baytril)</a:t>
            </a:r>
          </a:p>
          <a:p>
            <a:pPr eaLnBrk="1" hangingPunct="1">
              <a:defRPr/>
            </a:pPr>
            <a:r>
              <a:rPr lang="en-US" smtClean="0"/>
              <a:t>Danofloxacin (A180)</a:t>
            </a:r>
          </a:p>
        </p:txBody>
      </p:sp>
      <p:sp>
        <p:nvSpPr>
          <p:cNvPr id="134148" name="Rectangle 4"/>
          <p:cNvSpPr>
            <a:spLocks noGrp="1" noChangeArrowheads="1"/>
          </p:cNvSpPr>
          <p:nvPr>
            <p:ph type="body" sz="half" idx="2"/>
          </p:nvPr>
        </p:nvSpPr>
        <p:spPr/>
        <p:txBody>
          <a:bodyPr/>
          <a:lstStyle/>
          <a:p>
            <a:pPr eaLnBrk="1" hangingPunct="1">
              <a:defRPr/>
            </a:pPr>
            <a:r>
              <a:rPr lang="en-US" smtClean="0"/>
              <a:t>Broad spectrum</a:t>
            </a:r>
          </a:p>
          <a:p>
            <a:pPr eaLnBrk="1" hangingPunct="1">
              <a:defRPr/>
            </a:pPr>
            <a:r>
              <a:rPr lang="en-US" smtClean="0"/>
              <a:t>Expensive</a:t>
            </a:r>
          </a:p>
          <a:p>
            <a:pPr eaLnBrk="1" hangingPunct="1">
              <a:defRPr/>
            </a:pPr>
            <a:r>
              <a:rPr lang="en-US" smtClean="0"/>
              <a:t>1-2 day dosing interval</a:t>
            </a:r>
          </a:p>
          <a:p>
            <a:pPr eaLnBrk="1" hangingPunct="1">
              <a:defRPr/>
            </a:pPr>
            <a:r>
              <a:rPr lang="en-US" smtClean="0"/>
              <a:t>Extralabel use illegal</a:t>
            </a:r>
          </a:p>
          <a:p>
            <a:pPr eaLnBrk="1" hangingPunct="1">
              <a:defRPr/>
            </a:pPr>
            <a:endParaRPr lang="en-US" smtClean="0"/>
          </a:p>
        </p:txBody>
      </p:sp>
      <p:pic>
        <p:nvPicPr>
          <p:cNvPr id="22533" name="Picture 5" descr="A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4213"/>
            <a:ext cx="1836738"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baytr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81400"/>
            <a:ext cx="22225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114800"/>
            <a:ext cx="2609850" cy="2609850"/>
          </a:xfrm>
          <a:prstGeom prst="rect">
            <a:avLst/>
          </a:prstGeom>
        </p:spPr>
      </p:pic>
      <p:sp>
        <p:nvSpPr>
          <p:cNvPr id="3" name="Rectangle 2"/>
          <p:cNvSpPr/>
          <p:nvPr/>
        </p:nvSpPr>
        <p:spPr>
          <a:xfrm>
            <a:off x="6733148" y="4119002"/>
            <a:ext cx="1058302"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200" b="1" cap="none" spc="0" dirty="0" smtClean="0">
                <a:ln w="50800"/>
                <a:solidFill>
                  <a:schemeClr val="bg1">
                    <a:shade val="50000"/>
                  </a:schemeClr>
                </a:solidFill>
                <a:effectLst/>
              </a:rPr>
              <a:t>4 d</a:t>
            </a:r>
          </a:p>
          <a:p>
            <a:pPr algn="ctr"/>
            <a:r>
              <a:rPr lang="en-US" sz="1200" b="1" dirty="0" smtClean="0">
                <a:ln w="50800"/>
                <a:solidFill>
                  <a:schemeClr val="bg1">
                    <a:shade val="50000"/>
                  </a:schemeClr>
                </a:solidFill>
              </a:rPr>
              <a:t>Meat</a:t>
            </a:r>
          </a:p>
          <a:p>
            <a:pPr algn="ctr"/>
            <a:r>
              <a:rPr lang="en-US" sz="1200" b="1" cap="none" spc="0" dirty="0" smtClean="0">
                <a:ln w="50800"/>
                <a:solidFill>
                  <a:schemeClr val="bg1">
                    <a:shade val="50000"/>
                  </a:schemeClr>
                </a:solidFill>
                <a:effectLst/>
              </a:rPr>
              <a:t>withdrawal</a:t>
            </a:r>
            <a:endParaRPr lang="en-US" sz="1200" b="1" cap="none" spc="0" dirty="0">
              <a:ln w="50800"/>
              <a:solidFill>
                <a:schemeClr val="bg1">
                  <a:shade val="50000"/>
                </a:schemeClr>
              </a:solidFill>
              <a:effectLst/>
            </a:endParaRPr>
          </a:p>
        </p:txBody>
      </p:sp>
      <p:sp>
        <p:nvSpPr>
          <p:cNvPr id="10" name="Rectangle 9"/>
          <p:cNvSpPr/>
          <p:nvPr/>
        </p:nvSpPr>
        <p:spPr>
          <a:xfrm>
            <a:off x="3168650" y="4642534"/>
            <a:ext cx="1058302"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200" b="1" cap="none" spc="0" dirty="0" smtClean="0">
                <a:ln w="50800"/>
                <a:solidFill>
                  <a:schemeClr val="bg1">
                    <a:shade val="50000"/>
                  </a:schemeClr>
                </a:solidFill>
                <a:effectLst/>
              </a:rPr>
              <a:t>28 d</a:t>
            </a:r>
          </a:p>
          <a:p>
            <a:pPr algn="ctr"/>
            <a:r>
              <a:rPr lang="en-US" sz="1200" b="1" dirty="0" smtClean="0">
                <a:ln w="50800"/>
                <a:solidFill>
                  <a:schemeClr val="bg1">
                    <a:shade val="50000"/>
                  </a:schemeClr>
                </a:solidFill>
              </a:rPr>
              <a:t>Meat</a:t>
            </a:r>
          </a:p>
          <a:p>
            <a:pPr algn="ctr"/>
            <a:r>
              <a:rPr lang="en-US" sz="1200" b="1" cap="none" spc="0" dirty="0" smtClean="0">
                <a:ln w="50800"/>
                <a:solidFill>
                  <a:schemeClr val="bg1">
                    <a:shade val="50000"/>
                  </a:schemeClr>
                </a:solidFill>
                <a:effectLst/>
              </a:rPr>
              <a:t>withdrawal</a:t>
            </a:r>
            <a:endParaRPr lang="en-US" sz="1200" b="1" cap="none" spc="0" dirty="0">
              <a:ln w="50800"/>
              <a:solidFill>
                <a:schemeClr val="bg1">
                  <a:shade val="50000"/>
                </a:schemeClr>
              </a:solidFill>
              <a:effectLst/>
            </a:endParaRPr>
          </a:p>
        </p:txBody>
      </p:sp>
    </p:spTree>
    <p:extLst>
      <p:ext uri="{BB962C8B-B14F-4D97-AF65-F5344CB8AC3E}">
        <p14:creationId xmlns:p14="http://schemas.microsoft.com/office/powerpoint/2010/main" val="2828815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smtClean="0"/>
              <a:t>Choosing an antimicrobial</a:t>
            </a:r>
          </a:p>
        </p:txBody>
      </p:sp>
      <p:sp>
        <p:nvSpPr>
          <p:cNvPr id="136195" name="Rectangle 3"/>
          <p:cNvSpPr>
            <a:spLocks noGrp="1" noChangeArrowheads="1"/>
          </p:cNvSpPr>
          <p:nvPr>
            <p:ph type="body" sz="half" idx="1"/>
          </p:nvPr>
        </p:nvSpPr>
        <p:spPr/>
        <p:txBody>
          <a:bodyPr/>
          <a:lstStyle/>
          <a:p>
            <a:pPr eaLnBrk="1" hangingPunct="1">
              <a:defRPr/>
            </a:pPr>
            <a:r>
              <a:rPr lang="en-US" smtClean="0"/>
              <a:t>Spectinomycin (Spectam)</a:t>
            </a:r>
          </a:p>
          <a:p>
            <a:pPr eaLnBrk="1" hangingPunct="1">
              <a:defRPr/>
            </a:pPr>
            <a:r>
              <a:rPr lang="en-US" smtClean="0"/>
              <a:t>Erythromycin</a:t>
            </a:r>
          </a:p>
          <a:p>
            <a:pPr eaLnBrk="1" hangingPunct="1">
              <a:defRPr/>
            </a:pPr>
            <a:r>
              <a:rPr lang="en-US" smtClean="0"/>
              <a:t>Tylosin</a:t>
            </a:r>
          </a:p>
          <a:p>
            <a:pPr eaLnBrk="1" hangingPunct="1">
              <a:defRPr/>
            </a:pPr>
            <a:endParaRPr lang="en-US" smtClean="0">
              <a:solidFill>
                <a:srgbClr val="FF0000"/>
              </a:solidFill>
            </a:endParaRPr>
          </a:p>
        </p:txBody>
      </p:sp>
      <p:sp>
        <p:nvSpPr>
          <p:cNvPr id="136196" name="Rectangle 4"/>
          <p:cNvSpPr>
            <a:spLocks noGrp="1" noChangeArrowheads="1"/>
          </p:cNvSpPr>
          <p:nvPr>
            <p:ph type="body" sz="half" idx="2"/>
          </p:nvPr>
        </p:nvSpPr>
        <p:spPr/>
        <p:txBody>
          <a:bodyPr/>
          <a:lstStyle/>
          <a:p>
            <a:pPr eaLnBrk="1" hangingPunct="1">
              <a:defRPr/>
            </a:pPr>
            <a:r>
              <a:rPr lang="en-US" smtClean="0"/>
              <a:t>Less common use</a:t>
            </a:r>
          </a:p>
          <a:p>
            <a:pPr eaLnBrk="1" hangingPunct="1">
              <a:defRPr/>
            </a:pPr>
            <a:r>
              <a:rPr lang="en-US" smtClean="0"/>
              <a:t>Cheap</a:t>
            </a:r>
          </a:p>
          <a:p>
            <a:pPr eaLnBrk="1" hangingPunct="1">
              <a:defRPr/>
            </a:pPr>
            <a:r>
              <a:rPr lang="en-US" smtClean="0"/>
              <a:t>Spectam for bovine resp. dz</a:t>
            </a:r>
          </a:p>
          <a:p>
            <a:pPr eaLnBrk="1" hangingPunct="1">
              <a:defRPr/>
            </a:pPr>
            <a:r>
              <a:rPr lang="en-US" smtClean="0"/>
              <a:t>Tylosin sheep and swine diseases</a:t>
            </a:r>
          </a:p>
          <a:p>
            <a:pPr eaLnBrk="1" hangingPunct="1">
              <a:defRPr/>
            </a:pPr>
            <a:r>
              <a:rPr lang="en-US" smtClean="0"/>
              <a:t>Erythromycin???</a:t>
            </a:r>
          </a:p>
        </p:txBody>
      </p:sp>
      <p:pic>
        <p:nvPicPr>
          <p:cNvPr id="23557" name="Picture 5" descr="ADSP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14954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120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smtClean="0"/>
              <a:t>Choosing an antimicrobial</a:t>
            </a:r>
          </a:p>
        </p:txBody>
      </p:sp>
      <p:sp>
        <p:nvSpPr>
          <p:cNvPr id="138243" name="Rectangle 3"/>
          <p:cNvSpPr>
            <a:spLocks noGrp="1" noChangeArrowheads="1"/>
          </p:cNvSpPr>
          <p:nvPr>
            <p:ph type="body" sz="half" idx="1"/>
          </p:nvPr>
        </p:nvSpPr>
        <p:spPr/>
        <p:txBody>
          <a:bodyPr/>
          <a:lstStyle/>
          <a:p>
            <a:pPr eaLnBrk="1" hangingPunct="1">
              <a:defRPr/>
            </a:pPr>
            <a:r>
              <a:rPr lang="en-US" smtClean="0"/>
              <a:t>Tilmicosin (Micotil)</a:t>
            </a:r>
          </a:p>
        </p:txBody>
      </p:sp>
      <p:sp>
        <p:nvSpPr>
          <p:cNvPr id="138244" name="Rectangle 4"/>
          <p:cNvSpPr>
            <a:spLocks noGrp="1" noChangeArrowheads="1"/>
          </p:cNvSpPr>
          <p:nvPr>
            <p:ph type="body" sz="half" idx="2"/>
          </p:nvPr>
        </p:nvSpPr>
        <p:spPr/>
        <p:txBody>
          <a:bodyPr/>
          <a:lstStyle/>
          <a:p>
            <a:pPr eaLnBrk="1" hangingPunct="1">
              <a:defRPr/>
            </a:pPr>
            <a:r>
              <a:rPr lang="en-US" smtClean="0"/>
              <a:t>For bovine resp dz</a:t>
            </a:r>
          </a:p>
          <a:p>
            <a:pPr eaLnBrk="1" hangingPunct="1">
              <a:defRPr/>
            </a:pPr>
            <a:r>
              <a:rPr lang="en-US" smtClean="0"/>
              <a:t>Seminal vesiculitis</a:t>
            </a:r>
          </a:p>
          <a:p>
            <a:pPr eaLnBrk="1" hangingPunct="1">
              <a:defRPr/>
            </a:pPr>
            <a:r>
              <a:rPr lang="en-US" smtClean="0"/>
              <a:t>3 day dosing interval</a:t>
            </a:r>
          </a:p>
          <a:p>
            <a:pPr eaLnBrk="1" hangingPunct="1">
              <a:defRPr/>
            </a:pPr>
            <a:r>
              <a:rPr lang="en-US" smtClean="0"/>
              <a:t>Fatal injections</a:t>
            </a:r>
          </a:p>
          <a:p>
            <a:pPr eaLnBrk="1" hangingPunct="1">
              <a:defRPr/>
            </a:pPr>
            <a:r>
              <a:rPr lang="en-US" smtClean="0"/>
              <a:t>Moderate expense</a:t>
            </a:r>
          </a:p>
        </p:txBody>
      </p:sp>
      <p:pic>
        <p:nvPicPr>
          <p:cNvPr id="24581" name="Picture 5" descr="micotil-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52738"/>
            <a:ext cx="28194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500" y="4245769"/>
            <a:ext cx="1905000" cy="2400300"/>
          </a:xfrm>
          <a:prstGeom prst="rect">
            <a:avLst/>
          </a:prstGeom>
        </p:spPr>
      </p:pic>
    </p:spTree>
    <p:extLst>
      <p:ext uri="{BB962C8B-B14F-4D97-AF65-F5344CB8AC3E}">
        <p14:creationId xmlns:p14="http://schemas.microsoft.com/office/powerpoint/2010/main" val="2701981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b="1" dirty="0" err="1" smtClean="0"/>
              <a:t>Draxxin</a:t>
            </a:r>
            <a:r>
              <a:rPr lang="en-US" b="1" dirty="0" smtClean="0"/>
              <a:t>: Relatively New Antibiotic</a:t>
            </a:r>
          </a:p>
        </p:txBody>
      </p:sp>
      <p:sp>
        <p:nvSpPr>
          <p:cNvPr id="43011" name="Rectangle 3"/>
          <p:cNvSpPr>
            <a:spLocks noGrp="1" noChangeArrowheads="1"/>
          </p:cNvSpPr>
          <p:nvPr>
            <p:ph type="body" sz="half" idx="1"/>
          </p:nvPr>
        </p:nvSpPr>
        <p:spPr>
          <a:xfrm>
            <a:off x="457200" y="1600200"/>
            <a:ext cx="4035425" cy="4530725"/>
          </a:xfrm>
        </p:spPr>
        <p:txBody>
          <a:bodyPr/>
          <a:lstStyle/>
          <a:p>
            <a:pPr eaLnBrk="1" hangingPunct="1">
              <a:lnSpc>
                <a:spcPct val="90000"/>
              </a:lnSpc>
              <a:defRPr/>
            </a:pPr>
            <a:r>
              <a:rPr lang="en-US" sz="2400" dirty="0" err="1" smtClean="0"/>
              <a:t>Tulathromycin</a:t>
            </a:r>
            <a:r>
              <a:rPr lang="en-US" sz="2400" dirty="0" smtClean="0"/>
              <a:t> (erythromycin cousin)</a:t>
            </a:r>
          </a:p>
          <a:p>
            <a:pPr eaLnBrk="1" hangingPunct="1">
              <a:lnSpc>
                <a:spcPct val="90000"/>
              </a:lnSpc>
              <a:defRPr/>
            </a:pPr>
            <a:r>
              <a:rPr lang="en-US" sz="2400" dirty="0" smtClean="0"/>
              <a:t>Not labeled for female dairy cattle </a:t>
            </a:r>
            <a:r>
              <a:rPr lang="en-US" sz="2400" u="sng" dirty="0" smtClean="0"/>
              <a:t>&gt;</a:t>
            </a:r>
            <a:r>
              <a:rPr lang="en-US" sz="2400" dirty="0" smtClean="0"/>
              <a:t> 20 months</a:t>
            </a:r>
          </a:p>
          <a:p>
            <a:pPr eaLnBrk="1" hangingPunct="1">
              <a:lnSpc>
                <a:spcPct val="90000"/>
              </a:lnSpc>
              <a:defRPr/>
            </a:pPr>
            <a:r>
              <a:rPr lang="en-US" sz="2400" dirty="0" smtClean="0"/>
              <a:t>dose 1 ml /88 </a:t>
            </a:r>
            <a:r>
              <a:rPr lang="en-US" sz="2400" dirty="0" err="1" smtClean="0"/>
              <a:t>lbs</a:t>
            </a:r>
            <a:endParaRPr lang="en-US" sz="2400" dirty="0" smtClean="0"/>
          </a:p>
          <a:p>
            <a:pPr eaLnBrk="1" hangingPunct="1">
              <a:lnSpc>
                <a:spcPct val="90000"/>
              </a:lnSpc>
              <a:defRPr/>
            </a:pPr>
            <a:r>
              <a:rPr lang="en-US" sz="2400" dirty="0" smtClean="0"/>
              <a:t>cattle and swine</a:t>
            </a:r>
          </a:p>
          <a:p>
            <a:pPr eaLnBrk="1" hangingPunct="1">
              <a:lnSpc>
                <a:spcPct val="90000"/>
              </a:lnSpc>
              <a:defRPr/>
            </a:pPr>
            <a:r>
              <a:rPr lang="en-US" sz="2400" dirty="0" smtClean="0"/>
              <a:t>SQ cattle; IM swine</a:t>
            </a:r>
          </a:p>
          <a:p>
            <a:pPr eaLnBrk="1" hangingPunct="1">
              <a:lnSpc>
                <a:spcPct val="90000"/>
              </a:lnSpc>
              <a:defRPr/>
            </a:pPr>
            <a:r>
              <a:rPr lang="en-US" sz="2400" dirty="0" smtClean="0"/>
              <a:t>In cattle: labeled for bacterial respiratory disease</a:t>
            </a:r>
          </a:p>
          <a:p>
            <a:pPr eaLnBrk="1" hangingPunct="1">
              <a:lnSpc>
                <a:spcPct val="90000"/>
              </a:lnSpc>
              <a:defRPr/>
            </a:pPr>
            <a:r>
              <a:rPr lang="en-US" sz="2400" dirty="0" smtClean="0"/>
              <a:t>One shot last ~7 days</a:t>
            </a:r>
          </a:p>
        </p:txBody>
      </p:sp>
      <p:pic>
        <p:nvPicPr>
          <p:cNvPr id="26628" name="Picture 4" descr="ARDS_firm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94720" y="1219200"/>
            <a:ext cx="4035425" cy="2987675"/>
          </a:xfr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019800" y="4203790"/>
            <a:ext cx="2654210" cy="2654210"/>
          </a:xfrm>
          <a:prstGeom prst="rect">
            <a:avLst/>
          </a:prstGeom>
        </p:spPr>
      </p:pic>
    </p:spTree>
    <p:extLst>
      <p:ext uri="{BB962C8B-B14F-4D97-AF65-F5344CB8AC3E}">
        <p14:creationId xmlns:p14="http://schemas.microsoft.com/office/powerpoint/2010/main" val="54748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Terminology</a:t>
            </a:r>
            <a:endParaRPr lang="en-US" dirty="0"/>
          </a:p>
        </p:txBody>
      </p:sp>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OTC……over the counter</a:t>
            </a:r>
          </a:p>
          <a:p>
            <a:r>
              <a:rPr lang="en-US" sz="2800" dirty="0" smtClean="0"/>
              <a:t>Prescription</a:t>
            </a:r>
            <a:endParaRPr lang="en-US" sz="2400" dirty="0" smtClean="0"/>
          </a:p>
          <a:p>
            <a:r>
              <a:rPr lang="en-US" sz="2800" dirty="0" smtClean="0"/>
              <a:t>ELUD or ELDU…….extra label use drug or drug usage</a:t>
            </a:r>
          </a:p>
          <a:p>
            <a:r>
              <a:rPr lang="en-US" sz="2800" dirty="0" smtClean="0"/>
              <a:t>VCPR…….veterinary client patient relationship</a:t>
            </a:r>
            <a:endParaRPr lang="en-US" sz="2800" dirty="0"/>
          </a:p>
        </p:txBody>
      </p:sp>
    </p:spTree>
    <p:extLst>
      <p:ext uri="{BB962C8B-B14F-4D97-AF65-F5344CB8AC3E}">
        <p14:creationId xmlns:p14="http://schemas.microsoft.com/office/powerpoint/2010/main" val="570674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b="1" smtClean="0"/>
              <a:t>Draxxin: New Antibiotic</a:t>
            </a:r>
          </a:p>
        </p:txBody>
      </p:sp>
      <p:sp>
        <p:nvSpPr>
          <p:cNvPr id="45059" name="Rectangle 3"/>
          <p:cNvSpPr>
            <a:spLocks noGrp="1" noChangeArrowheads="1"/>
          </p:cNvSpPr>
          <p:nvPr>
            <p:ph type="body" sz="half" idx="1"/>
          </p:nvPr>
        </p:nvSpPr>
        <p:spPr>
          <a:xfrm>
            <a:off x="457200" y="1600200"/>
            <a:ext cx="4035425" cy="4530725"/>
          </a:xfrm>
        </p:spPr>
        <p:txBody>
          <a:bodyPr/>
          <a:lstStyle/>
          <a:p>
            <a:pPr eaLnBrk="1" hangingPunct="1">
              <a:lnSpc>
                <a:spcPct val="90000"/>
              </a:lnSpc>
              <a:defRPr/>
            </a:pPr>
            <a:r>
              <a:rPr lang="en-US" sz="2800" smtClean="0"/>
              <a:t>In swine: labeled for swine respiratory disease (</a:t>
            </a:r>
            <a:r>
              <a:rPr lang="en-US" sz="2800" i="1" smtClean="0"/>
              <a:t>A. pleuropneumoniae</a:t>
            </a:r>
            <a:r>
              <a:rPr lang="en-US" sz="2800" smtClean="0"/>
              <a:t>, </a:t>
            </a:r>
            <a:r>
              <a:rPr lang="en-US" sz="2800" i="1" smtClean="0"/>
              <a:t>P. multocida</a:t>
            </a:r>
            <a:r>
              <a:rPr lang="en-US" sz="2800" smtClean="0"/>
              <a:t>, </a:t>
            </a:r>
            <a:r>
              <a:rPr lang="en-US" sz="2800" i="1" smtClean="0"/>
              <a:t>Bordetella</a:t>
            </a:r>
            <a:r>
              <a:rPr lang="en-US" sz="2800" smtClean="0"/>
              <a:t>, </a:t>
            </a:r>
            <a:r>
              <a:rPr lang="en-US" sz="2800" i="1" smtClean="0"/>
              <a:t>Hemophilus parasuis</a:t>
            </a:r>
            <a:r>
              <a:rPr lang="en-US" sz="2800" smtClean="0"/>
              <a:t>)</a:t>
            </a:r>
          </a:p>
          <a:p>
            <a:pPr eaLnBrk="1" hangingPunct="1">
              <a:lnSpc>
                <a:spcPct val="90000"/>
              </a:lnSpc>
              <a:defRPr/>
            </a:pPr>
            <a:r>
              <a:rPr lang="en-US" sz="2800" smtClean="0"/>
              <a:t>Meat w/d: 18 days cattle; swine is 5 days</a:t>
            </a:r>
          </a:p>
          <a:p>
            <a:pPr eaLnBrk="1" hangingPunct="1">
              <a:lnSpc>
                <a:spcPct val="90000"/>
              </a:lnSpc>
              <a:defRPr/>
            </a:pPr>
            <a:r>
              <a:rPr lang="en-US" sz="2800" smtClean="0"/>
              <a:t>Single dose</a:t>
            </a:r>
          </a:p>
        </p:txBody>
      </p:sp>
      <p:pic>
        <p:nvPicPr>
          <p:cNvPr id="27652" name="Picture 4" descr="Copy of pigshow_jenna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1375" y="2371725"/>
            <a:ext cx="4035425" cy="29876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99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369332"/>
          </a:xfrm>
          <a:prstGeom prst="rect">
            <a:avLst/>
          </a:prstGeom>
        </p:spPr>
        <p:txBody>
          <a:bodyPr wrap="square">
            <a:spAutoFit/>
          </a:bodyPr>
          <a:lstStyle/>
          <a:p>
            <a:r>
              <a:rPr lang="en-US" dirty="0" smtClean="0"/>
              <a:t>https://pubs.ext.vt.edu/400/400-008/Table_1.html</a:t>
            </a:r>
            <a:endParaRPr lang="en-US" dirty="0"/>
          </a:p>
        </p:txBody>
      </p:sp>
      <p:sp>
        <p:nvSpPr>
          <p:cNvPr id="3" name="Rectangle 2"/>
          <p:cNvSpPr/>
          <p:nvPr/>
        </p:nvSpPr>
        <p:spPr>
          <a:xfrm>
            <a:off x="304800" y="628073"/>
            <a:ext cx="8458200" cy="369332"/>
          </a:xfrm>
          <a:prstGeom prst="rect">
            <a:avLst/>
          </a:prstGeom>
        </p:spPr>
        <p:txBody>
          <a:bodyPr wrap="square">
            <a:spAutoFit/>
          </a:bodyPr>
          <a:lstStyle/>
          <a:p>
            <a:r>
              <a:rPr lang="en-US" dirty="0" smtClean="0"/>
              <a:t>https://www.zoetisus.com/products/pages/draxxin_index/index.aspx</a:t>
            </a:r>
            <a:endParaRPr lang="en-US" dirty="0"/>
          </a:p>
        </p:txBody>
      </p:sp>
      <p:sp>
        <p:nvSpPr>
          <p:cNvPr id="4" name="Rectangle 3"/>
          <p:cNvSpPr/>
          <p:nvPr/>
        </p:nvSpPr>
        <p:spPr>
          <a:xfrm>
            <a:off x="304800" y="1172712"/>
            <a:ext cx="3107517" cy="369332"/>
          </a:xfrm>
          <a:prstGeom prst="rect">
            <a:avLst/>
          </a:prstGeom>
        </p:spPr>
        <p:txBody>
          <a:bodyPr wrap="none">
            <a:spAutoFit/>
          </a:bodyPr>
          <a:lstStyle/>
          <a:p>
            <a:r>
              <a:rPr lang="en-US" dirty="0" smtClean="0"/>
              <a:t>http://usa.zuprevo.com/cattle/</a:t>
            </a:r>
            <a:endParaRPr lang="en-US" dirty="0"/>
          </a:p>
        </p:txBody>
      </p:sp>
      <p:sp>
        <p:nvSpPr>
          <p:cNvPr id="5" name="Rectangle 4"/>
          <p:cNvSpPr/>
          <p:nvPr/>
        </p:nvSpPr>
        <p:spPr>
          <a:xfrm>
            <a:off x="304800" y="1676400"/>
            <a:ext cx="8839200" cy="646331"/>
          </a:xfrm>
          <a:prstGeom prst="rect">
            <a:avLst/>
          </a:prstGeom>
        </p:spPr>
        <p:txBody>
          <a:bodyPr wrap="square">
            <a:spAutoFit/>
          </a:bodyPr>
          <a:lstStyle/>
          <a:p>
            <a:r>
              <a:rPr lang="en-US" dirty="0" smtClean="0"/>
              <a:t>https://www.uky.edu/Ag/AnimalSciences/goats/presentations/A5%20Goatmeds%5B1%5D.pdf</a:t>
            </a:r>
            <a:endParaRPr lang="en-US" dirty="0"/>
          </a:p>
        </p:txBody>
      </p:sp>
      <p:sp>
        <p:nvSpPr>
          <p:cNvPr id="6" name="Rectangle 5"/>
          <p:cNvSpPr/>
          <p:nvPr/>
        </p:nvSpPr>
        <p:spPr>
          <a:xfrm>
            <a:off x="304800" y="2322731"/>
            <a:ext cx="4237635" cy="369332"/>
          </a:xfrm>
          <a:prstGeom prst="rect">
            <a:avLst/>
          </a:prstGeom>
        </p:spPr>
        <p:txBody>
          <a:bodyPr wrap="none">
            <a:spAutoFit/>
          </a:bodyPr>
          <a:lstStyle/>
          <a:p>
            <a:r>
              <a:rPr lang="en-US" dirty="0" smtClean="0"/>
              <a:t>http://www.sheep101.info/201/drugs.html</a:t>
            </a:r>
            <a:endParaRPr lang="en-US" dirty="0"/>
          </a:p>
        </p:txBody>
      </p:sp>
    </p:spTree>
    <p:extLst>
      <p:ext uri="{BB962C8B-B14F-4D97-AF65-F5344CB8AC3E}">
        <p14:creationId xmlns:p14="http://schemas.microsoft.com/office/powerpoint/2010/main" val="2132838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Useful references</a:t>
            </a:r>
          </a:p>
        </p:txBody>
      </p:sp>
      <p:sp>
        <p:nvSpPr>
          <p:cNvPr id="16387" name="Rectangle 3"/>
          <p:cNvSpPr>
            <a:spLocks noGrp="1" noChangeArrowheads="1"/>
          </p:cNvSpPr>
          <p:nvPr>
            <p:ph type="body" idx="1"/>
          </p:nvPr>
        </p:nvSpPr>
        <p:spPr/>
        <p:txBody>
          <a:bodyPr/>
          <a:lstStyle/>
          <a:p>
            <a:pPr eaLnBrk="1" hangingPunct="1">
              <a:lnSpc>
                <a:spcPct val="90000"/>
              </a:lnSpc>
            </a:pPr>
            <a:r>
              <a:rPr lang="en-US" sz="2800" dirty="0" smtClean="0"/>
              <a:t>Pork Quality Assurance</a:t>
            </a:r>
          </a:p>
          <a:p>
            <a:pPr lvl="1" eaLnBrk="1" hangingPunct="1">
              <a:lnSpc>
                <a:spcPct val="90000"/>
              </a:lnSpc>
            </a:pPr>
            <a:r>
              <a:rPr lang="en-US" sz="2400" dirty="0" smtClean="0"/>
              <a:t>www.porkboard.org</a:t>
            </a:r>
          </a:p>
          <a:p>
            <a:pPr eaLnBrk="1" hangingPunct="1">
              <a:lnSpc>
                <a:spcPct val="90000"/>
              </a:lnSpc>
            </a:pPr>
            <a:r>
              <a:rPr lang="en-US" sz="2800" dirty="0" smtClean="0"/>
              <a:t>Milk and Dairy Beef Residue Prevention</a:t>
            </a:r>
          </a:p>
          <a:p>
            <a:pPr lvl="1" eaLnBrk="1" hangingPunct="1">
              <a:lnSpc>
                <a:spcPct val="90000"/>
              </a:lnSpc>
            </a:pPr>
            <a:r>
              <a:rPr lang="en-US" sz="2400" dirty="0" smtClean="0"/>
              <a:t>www.DQAcenter.org</a:t>
            </a:r>
          </a:p>
          <a:p>
            <a:pPr eaLnBrk="1" hangingPunct="1">
              <a:lnSpc>
                <a:spcPct val="90000"/>
              </a:lnSpc>
            </a:pPr>
            <a:r>
              <a:rPr lang="en-US" sz="2800" dirty="0" smtClean="0"/>
              <a:t>FDA Center for Veterinary Medicine</a:t>
            </a:r>
          </a:p>
          <a:p>
            <a:pPr lvl="1" eaLnBrk="1" hangingPunct="1">
              <a:lnSpc>
                <a:spcPct val="90000"/>
              </a:lnSpc>
            </a:pPr>
            <a:r>
              <a:rPr lang="en-US" sz="2400" dirty="0" smtClean="0"/>
              <a:t>www.fda.gov/cvm/</a:t>
            </a:r>
          </a:p>
          <a:p>
            <a:pPr eaLnBrk="1" hangingPunct="1">
              <a:lnSpc>
                <a:spcPct val="90000"/>
              </a:lnSpc>
            </a:pPr>
            <a:r>
              <a:rPr lang="en-US" sz="2800" dirty="0" smtClean="0"/>
              <a:t>Drug Residues in Foods, </a:t>
            </a:r>
            <a:r>
              <a:rPr lang="en-US" sz="2800" dirty="0" err="1" smtClean="0"/>
              <a:t>Botsoglou</a:t>
            </a:r>
            <a:r>
              <a:rPr lang="en-US" sz="2800" dirty="0" smtClean="0"/>
              <a:t> NA, </a:t>
            </a:r>
            <a:r>
              <a:rPr lang="en-US" sz="2800" dirty="0" err="1" smtClean="0"/>
              <a:t>Fletouris</a:t>
            </a:r>
            <a:r>
              <a:rPr lang="en-US" sz="2800" dirty="0" smtClean="0"/>
              <a:t> DJ, Marcel Dekker 2001  </a:t>
            </a:r>
          </a:p>
          <a:p>
            <a:pPr lvl="1" eaLnBrk="1" hangingPunct="1">
              <a:lnSpc>
                <a:spcPct val="90000"/>
              </a:lnSpc>
              <a:buFontTx/>
              <a:buNone/>
            </a:pPr>
            <a:r>
              <a:rPr lang="en-US" sz="2400" dirty="0" smtClean="0"/>
              <a:t>615.594  B658d 2001</a:t>
            </a:r>
          </a:p>
        </p:txBody>
      </p:sp>
    </p:spTree>
    <p:extLst>
      <p:ext uri="{BB962C8B-B14F-4D97-AF65-F5344CB8AC3E}">
        <p14:creationId xmlns:p14="http://schemas.microsoft.com/office/powerpoint/2010/main" val="197089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What is a Food Animal?</a:t>
            </a:r>
          </a:p>
        </p:txBody>
      </p:sp>
      <p:sp>
        <p:nvSpPr>
          <p:cNvPr id="7171" name="Rectangle 3"/>
          <p:cNvSpPr>
            <a:spLocks noGrp="1" noChangeArrowheads="1"/>
          </p:cNvSpPr>
          <p:nvPr>
            <p:ph type="body" idx="1"/>
          </p:nvPr>
        </p:nvSpPr>
        <p:spPr/>
        <p:txBody>
          <a:bodyPr/>
          <a:lstStyle/>
          <a:p>
            <a:pPr eaLnBrk="1" hangingPunct="1">
              <a:lnSpc>
                <a:spcPct val="80000"/>
              </a:lnSpc>
              <a:defRPr/>
            </a:pPr>
            <a:r>
              <a:rPr lang="en-US" sz="2400" dirty="0" smtClean="0"/>
              <a:t>Dairy cow, beef cow, sheep, pigs, goats</a:t>
            </a:r>
          </a:p>
          <a:p>
            <a:pPr eaLnBrk="1" hangingPunct="1">
              <a:lnSpc>
                <a:spcPct val="80000"/>
              </a:lnSpc>
              <a:defRPr/>
            </a:pPr>
            <a:r>
              <a:rPr lang="en-US" sz="2400" dirty="0" smtClean="0"/>
              <a:t>Pet cow?</a:t>
            </a:r>
          </a:p>
          <a:p>
            <a:pPr eaLnBrk="1" hangingPunct="1">
              <a:lnSpc>
                <a:spcPct val="80000"/>
              </a:lnSpc>
              <a:defRPr/>
            </a:pPr>
            <a:r>
              <a:rPr lang="en-US" sz="2400" dirty="0" smtClean="0"/>
              <a:t>Yes, pets are still considered FA according to government.</a:t>
            </a:r>
          </a:p>
          <a:p>
            <a:pPr eaLnBrk="1" hangingPunct="1">
              <a:lnSpc>
                <a:spcPct val="80000"/>
              </a:lnSpc>
              <a:defRPr/>
            </a:pPr>
            <a:r>
              <a:rPr lang="en-US" sz="2400" dirty="0" smtClean="0"/>
              <a:t>Pet goat</a:t>
            </a:r>
          </a:p>
          <a:p>
            <a:pPr eaLnBrk="1" hangingPunct="1">
              <a:lnSpc>
                <a:spcPct val="80000"/>
              </a:lnSpc>
              <a:defRPr/>
            </a:pPr>
            <a:r>
              <a:rPr lang="en-US" sz="2400" dirty="0" smtClean="0"/>
              <a:t>Yes </a:t>
            </a:r>
          </a:p>
          <a:p>
            <a:pPr eaLnBrk="1" hangingPunct="1">
              <a:lnSpc>
                <a:spcPct val="80000"/>
              </a:lnSpc>
              <a:defRPr/>
            </a:pPr>
            <a:r>
              <a:rPr lang="en-US" sz="2400" dirty="0" smtClean="0"/>
              <a:t>Potbellied pig</a:t>
            </a:r>
          </a:p>
          <a:p>
            <a:pPr eaLnBrk="1" hangingPunct="1">
              <a:lnSpc>
                <a:spcPct val="80000"/>
              </a:lnSpc>
              <a:defRPr/>
            </a:pPr>
            <a:r>
              <a:rPr lang="en-US" sz="2400" dirty="0" smtClean="0"/>
              <a:t>Yes</a:t>
            </a:r>
          </a:p>
          <a:p>
            <a:pPr eaLnBrk="1" hangingPunct="1">
              <a:lnSpc>
                <a:spcPct val="80000"/>
              </a:lnSpc>
              <a:defRPr/>
            </a:pPr>
            <a:r>
              <a:rPr lang="en-US" sz="2400" dirty="0" smtClean="0"/>
              <a:t>Llama</a:t>
            </a:r>
          </a:p>
          <a:p>
            <a:pPr eaLnBrk="1" hangingPunct="1">
              <a:lnSpc>
                <a:spcPct val="80000"/>
              </a:lnSpc>
              <a:defRPr/>
            </a:pPr>
            <a:r>
              <a:rPr lang="en-US" sz="2400" dirty="0" smtClean="0"/>
              <a:t>No</a:t>
            </a:r>
          </a:p>
          <a:p>
            <a:pPr eaLnBrk="1" hangingPunct="1">
              <a:lnSpc>
                <a:spcPct val="80000"/>
              </a:lnSpc>
              <a:defRPr/>
            </a:pPr>
            <a:r>
              <a:rPr lang="en-US" sz="2400" dirty="0" smtClean="0"/>
              <a:t>Horse</a:t>
            </a:r>
          </a:p>
          <a:p>
            <a:pPr eaLnBrk="1" hangingPunct="1">
              <a:lnSpc>
                <a:spcPct val="80000"/>
              </a:lnSpc>
              <a:defRPr/>
            </a:pPr>
            <a:r>
              <a:rPr lang="en-US" sz="2400" dirty="0" smtClean="0"/>
              <a:t>No</a:t>
            </a:r>
          </a:p>
        </p:txBody>
      </p:sp>
      <p:pic>
        <p:nvPicPr>
          <p:cNvPr id="4100" name="Picture 4" descr="sheep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728913"/>
            <a:ext cx="26670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plank in the fl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6225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spitting lla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4914900"/>
            <a:ext cx="29146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pig st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91000"/>
            <a:ext cx="16478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hinese eating d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713288"/>
            <a:ext cx="25146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59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Pet goat</a:t>
            </a:r>
          </a:p>
        </p:txBody>
      </p:sp>
      <p:sp>
        <p:nvSpPr>
          <p:cNvPr id="8195" name="Rectangle 3"/>
          <p:cNvSpPr>
            <a:spLocks noGrp="1" noChangeArrowheads="1"/>
          </p:cNvSpPr>
          <p:nvPr>
            <p:ph type="body" idx="1"/>
          </p:nvPr>
        </p:nvSpPr>
        <p:spPr/>
        <p:txBody>
          <a:bodyPr>
            <a:normAutofit fontScale="92500" lnSpcReduction="10000"/>
          </a:bodyPr>
          <a:lstStyle/>
          <a:p>
            <a:pPr eaLnBrk="1" hangingPunct="1">
              <a:defRPr/>
            </a:pPr>
            <a:r>
              <a:rPr lang="en-US" dirty="0" smtClean="0"/>
              <a:t>Will never go into the food chain….</a:t>
            </a:r>
          </a:p>
          <a:p>
            <a:pPr eaLnBrk="1" hangingPunct="1">
              <a:defRPr/>
            </a:pPr>
            <a:r>
              <a:rPr lang="en-US" dirty="0" smtClean="0"/>
              <a:t>People die</a:t>
            </a:r>
          </a:p>
          <a:p>
            <a:pPr eaLnBrk="1" hangingPunct="1">
              <a:defRPr/>
            </a:pPr>
            <a:r>
              <a:rPr lang="en-US" dirty="0" smtClean="0"/>
              <a:t>Goats get sold</a:t>
            </a:r>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r>
              <a:rPr lang="en-US" dirty="0" smtClean="0"/>
              <a:t>Pot bellies get</a:t>
            </a:r>
          </a:p>
          <a:p>
            <a:pPr marL="457200" lvl="1" indent="0" eaLnBrk="1" hangingPunct="1">
              <a:buNone/>
              <a:defRPr/>
            </a:pPr>
            <a:r>
              <a:rPr lang="en-US" dirty="0" smtClean="0"/>
              <a:t>eaten.</a:t>
            </a:r>
          </a:p>
        </p:txBody>
      </p:sp>
      <p:pic>
        <p:nvPicPr>
          <p:cNvPr id="5124" name="Picture 5" descr="pet_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2743200"/>
            <a:ext cx="53530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817" y="3429000"/>
            <a:ext cx="3293093" cy="2185416"/>
          </a:xfrm>
          <a:prstGeom prst="rect">
            <a:avLst/>
          </a:prstGeom>
        </p:spPr>
      </p:pic>
    </p:spTree>
    <p:extLst>
      <p:ext uri="{BB962C8B-B14F-4D97-AF65-F5344CB8AC3E}">
        <p14:creationId xmlns:p14="http://schemas.microsoft.com/office/powerpoint/2010/main" val="363741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000" dirty="0" smtClean="0"/>
              <a:t>Potbellied pig treated with Baytril</a:t>
            </a:r>
          </a:p>
        </p:txBody>
      </p:sp>
      <p:sp>
        <p:nvSpPr>
          <p:cNvPr id="11267" name="Rectangle 3"/>
          <p:cNvSpPr>
            <a:spLocks noGrp="1" noChangeArrowheads="1"/>
          </p:cNvSpPr>
          <p:nvPr>
            <p:ph type="body" idx="1"/>
          </p:nvPr>
        </p:nvSpPr>
        <p:spPr/>
        <p:txBody>
          <a:bodyPr/>
          <a:lstStyle/>
          <a:p>
            <a:pPr eaLnBrk="1" hangingPunct="1">
              <a:lnSpc>
                <a:spcPct val="80000"/>
              </a:lnSpc>
              <a:defRPr/>
            </a:pPr>
            <a:r>
              <a:rPr lang="en-US" sz="2800" dirty="0" smtClean="0"/>
              <a:t>FDA response: </a:t>
            </a:r>
          </a:p>
          <a:p>
            <a:pPr lvl="1" eaLnBrk="1" hangingPunct="1">
              <a:lnSpc>
                <a:spcPct val="80000"/>
              </a:lnSpc>
              <a:defRPr/>
            </a:pPr>
            <a:r>
              <a:rPr lang="en-US" sz="2400" dirty="0" smtClean="0"/>
              <a:t>Potbellied pigs considered FA</a:t>
            </a:r>
          </a:p>
          <a:p>
            <a:pPr lvl="1" eaLnBrk="1" hangingPunct="1">
              <a:lnSpc>
                <a:spcPct val="80000"/>
              </a:lnSpc>
              <a:defRPr/>
            </a:pPr>
            <a:r>
              <a:rPr lang="en-US" sz="2400" dirty="0" smtClean="0"/>
              <a:t>Food animals are those species from which edible tissues are consumed by people in this country.</a:t>
            </a:r>
          </a:p>
          <a:p>
            <a:pPr lvl="1" eaLnBrk="1" hangingPunct="1">
              <a:lnSpc>
                <a:spcPct val="80000"/>
              </a:lnSpc>
              <a:defRPr/>
            </a:pPr>
            <a:r>
              <a:rPr lang="en-US" sz="2400" dirty="0" smtClean="0"/>
              <a:t>FDA can change the status of a non-food animal species to a food animal species when believed that they are regularly consumed.</a:t>
            </a:r>
          </a:p>
          <a:p>
            <a:pPr eaLnBrk="1" hangingPunct="1">
              <a:lnSpc>
                <a:spcPct val="80000"/>
              </a:lnSpc>
              <a:defRPr/>
            </a:pPr>
            <a:r>
              <a:rPr lang="en-US" sz="2800" dirty="0" smtClean="0"/>
              <a:t>Baytril:  Federal law prohibits the extra-label use of this drug in food-producing animals.</a:t>
            </a:r>
          </a:p>
          <a:p>
            <a:pPr eaLnBrk="1" hangingPunct="1">
              <a:lnSpc>
                <a:spcPct val="80000"/>
              </a:lnSpc>
              <a:defRPr/>
            </a:pPr>
            <a:r>
              <a:rPr lang="en-US" sz="2800" dirty="0" smtClean="0"/>
              <a:t>Indicated for the treatment of bovine or swine respiratory disease associated with certain pathogens.</a:t>
            </a:r>
          </a:p>
        </p:txBody>
      </p:sp>
      <p:pic>
        <p:nvPicPr>
          <p:cNvPr id="11268" name="Picture 4" descr="baytr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838" y="1066800"/>
            <a:ext cx="117316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163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Potbellies might go to slaughter</a:t>
            </a:r>
            <a:endParaRPr lang="en-US" dirty="0"/>
          </a:p>
        </p:txBody>
      </p:sp>
      <p:sp>
        <p:nvSpPr>
          <p:cNvPr id="3" name="Content Placeholder 2"/>
          <p:cNvSpPr>
            <a:spLocks noGrp="1"/>
          </p:cNvSpPr>
          <p:nvPr>
            <p:ph idx="1"/>
          </p:nvPr>
        </p:nvSpPr>
        <p:spPr/>
        <p:txBody>
          <a:bodyPr>
            <a:normAutofit lnSpcReduction="10000"/>
          </a:bodyPr>
          <a:lstStyle/>
          <a:p>
            <a:pPr>
              <a:defRPr/>
            </a:pPr>
            <a:r>
              <a:rPr lang="en-US" sz="2000" b="1" dirty="0" smtClean="0"/>
              <a:t>ONCE POPULAR AS PETS, POTBELLIED PIGS ARE NOW A NATIONAL PROBLEM</a:t>
            </a:r>
          </a:p>
          <a:p>
            <a:pPr>
              <a:defRPr/>
            </a:pPr>
            <a:r>
              <a:rPr lang="en-US" sz="2000" dirty="0" smtClean="0"/>
              <a:t>COLUMBUS, Ohio -- In the last decade, Vietnamese potbellied pigs have reached the height of their popularity as exotic household pets in the United States.</a:t>
            </a:r>
          </a:p>
          <a:p>
            <a:pPr>
              <a:defRPr/>
            </a:pPr>
            <a:r>
              <a:rPr lang="en-US" sz="2000" dirty="0" smtClean="0"/>
              <a:t>But a new study suggests the novelty has worn off, and some owners are trying to get rid of the pets because they are too big, too aggressive or illegal in their communities. And stray pigs have become a surprising problem in some areas.</a:t>
            </a:r>
          </a:p>
          <a:p>
            <a:pPr>
              <a:defRPr/>
            </a:pPr>
            <a:r>
              <a:rPr lang="en-US" sz="2000" dirty="0" smtClean="0"/>
              <a:t>A survey of 802 humane organizations in seven states found that they received 4,380 requests to accept potbellied pigs during a recent 18-month period. They accepted 72 percent of these pigs.</a:t>
            </a:r>
          </a:p>
          <a:p>
            <a:pPr>
              <a:defRPr/>
            </a:pPr>
            <a:r>
              <a:rPr lang="en-US" sz="2000" dirty="0" smtClean="0"/>
              <a:t>However, not all unwanted pigs are going to humane societies. </a:t>
            </a:r>
            <a:r>
              <a:rPr lang="en-US" sz="2000" dirty="0" smtClean="0">
                <a:solidFill>
                  <a:srgbClr val="66FF33"/>
                </a:solidFill>
              </a:rPr>
              <a:t>The study also found that 485 slaughter houses received 4,047 requests to slaughter potbellied pigs during the same period.</a:t>
            </a:r>
          </a:p>
        </p:txBody>
      </p:sp>
    </p:spTree>
    <p:extLst>
      <p:ext uri="{BB962C8B-B14F-4D97-AF65-F5344CB8AC3E}">
        <p14:creationId xmlns:p14="http://schemas.microsoft.com/office/powerpoint/2010/main" val="165116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Drug Use in Food Animals</a:t>
            </a:r>
            <a:br>
              <a:rPr lang="en-US" dirty="0" smtClean="0"/>
            </a:br>
            <a:r>
              <a:rPr lang="en-US" sz="2000" dirty="0" smtClean="0"/>
              <a:t>AMDUCA </a:t>
            </a:r>
            <a:r>
              <a:rPr lang="en-US" sz="1800" dirty="0" smtClean="0"/>
              <a:t>Animal Medicinal Drug Use Clarification Act</a:t>
            </a:r>
            <a:endParaRPr lang="en-US" dirty="0" smtClean="0"/>
          </a:p>
        </p:txBody>
      </p:sp>
      <p:sp>
        <p:nvSpPr>
          <p:cNvPr id="3075" name="Rectangle 3"/>
          <p:cNvSpPr>
            <a:spLocks noGrp="1" noChangeArrowheads="1"/>
          </p:cNvSpPr>
          <p:nvPr>
            <p:ph type="body" idx="1"/>
          </p:nvPr>
        </p:nvSpPr>
        <p:spPr/>
        <p:txBody>
          <a:bodyPr>
            <a:normAutofit lnSpcReduction="10000"/>
          </a:bodyPr>
          <a:lstStyle/>
          <a:p>
            <a:pPr eaLnBrk="1" hangingPunct="1"/>
            <a:r>
              <a:rPr lang="en-US" sz="2800" dirty="0" smtClean="0"/>
              <a:t>OTC, Prescription, ELUD</a:t>
            </a:r>
          </a:p>
          <a:p>
            <a:pPr eaLnBrk="1" hangingPunct="1"/>
            <a:r>
              <a:rPr lang="en-US" sz="2800" dirty="0" smtClean="0"/>
              <a:t>For ELUD</a:t>
            </a:r>
          </a:p>
          <a:p>
            <a:pPr lvl="1" eaLnBrk="1" hangingPunct="1"/>
            <a:r>
              <a:rPr lang="en-US" sz="2400" dirty="0" smtClean="0"/>
              <a:t>Valid veterinarian/client/patient relationship (VCPR)</a:t>
            </a:r>
          </a:p>
          <a:p>
            <a:pPr lvl="1" eaLnBrk="1" hangingPunct="1"/>
            <a:r>
              <a:rPr lang="en-US" sz="2400" dirty="0" smtClean="0"/>
              <a:t>No labeled  drug alternative available</a:t>
            </a:r>
          </a:p>
          <a:p>
            <a:pPr lvl="1" eaLnBrk="1" hangingPunct="1"/>
            <a:r>
              <a:rPr lang="en-US" sz="2400" dirty="0" smtClean="0"/>
              <a:t>Adequate records are kept by veterinarian and client</a:t>
            </a:r>
          </a:p>
          <a:p>
            <a:pPr lvl="1" eaLnBrk="1" hangingPunct="1"/>
            <a:r>
              <a:rPr lang="en-US" sz="2400" dirty="0" smtClean="0"/>
              <a:t>Significantly prolonged withdrawal times</a:t>
            </a:r>
          </a:p>
          <a:p>
            <a:pPr lvl="1" eaLnBrk="1" hangingPunct="1"/>
            <a:r>
              <a:rPr lang="en-US" sz="2400" dirty="0" smtClean="0"/>
              <a:t>Properly labeled by veterinarian</a:t>
            </a:r>
          </a:p>
          <a:p>
            <a:pPr eaLnBrk="1" hangingPunct="1"/>
            <a:r>
              <a:rPr lang="en-US" sz="2800" dirty="0" smtClean="0"/>
              <a:t>No extra-label privilege for feed additives</a:t>
            </a:r>
          </a:p>
          <a:p>
            <a:r>
              <a:rPr lang="en-US" sz="2800" dirty="0" smtClean="0"/>
              <a:t>https://www.avma.org/KB/Resources/FAQs/Pages/ELDU-and-AMDUCA-FAQs.aspx</a:t>
            </a:r>
          </a:p>
        </p:txBody>
      </p:sp>
    </p:spTree>
    <p:extLst>
      <p:ext uri="{BB962C8B-B14F-4D97-AF65-F5344CB8AC3E}">
        <p14:creationId xmlns:p14="http://schemas.microsoft.com/office/powerpoint/2010/main" val="1909961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2551</Words>
  <Application>Microsoft Office PowerPoint</Application>
  <PresentationFormat>On-screen Show (4:3)</PresentationFormat>
  <Paragraphs>359</Paragraphs>
  <Slides>42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Aharoni</vt:lpstr>
      <vt:lpstr>Algerian</vt:lpstr>
      <vt:lpstr>Arial</vt:lpstr>
      <vt:lpstr>Calibri</vt:lpstr>
      <vt:lpstr>Office Theme</vt:lpstr>
      <vt:lpstr>PowerPoint Presentation</vt:lpstr>
      <vt:lpstr>Learning objectives</vt:lpstr>
      <vt:lpstr>PowerPoint Presentation</vt:lpstr>
      <vt:lpstr>PowerPoint Presentation</vt:lpstr>
      <vt:lpstr>What is a Food Animal?</vt:lpstr>
      <vt:lpstr>Pet goat</vt:lpstr>
      <vt:lpstr>Potbellied pig treated with Baytril</vt:lpstr>
      <vt:lpstr>Potbellies might go to slaughter</vt:lpstr>
      <vt:lpstr>Drug Use in Food Animals AMDUCA Animal Medicinal Drug Use Clarification Act</vt:lpstr>
      <vt:lpstr>PowerPoint Presentation</vt:lpstr>
      <vt:lpstr>PowerPoint Presentation</vt:lpstr>
      <vt:lpstr>Milk and Dairy Beef Residue Prevention Protocol</vt:lpstr>
      <vt:lpstr>The Market for Swine Drugs</vt:lpstr>
      <vt:lpstr>What Drives the Market for Cattle Drugs? </vt:lpstr>
      <vt:lpstr>Special features of the dairy cow</vt:lpstr>
      <vt:lpstr>Potential risks to humans from drug residues</vt:lpstr>
      <vt:lpstr>Illegal Drugs</vt:lpstr>
      <vt:lpstr>Illegal Drugs</vt:lpstr>
      <vt:lpstr>Illegal drugs</vt:lpstr>
      <vt:lpstr>Illegal or Not</vt:lpstr>
      <vt:lpstr>FLU-NIX™ D (IVX) AgriLabs Flunixin Meglumine Injection 50 mg/mL</vt:lpstr>
      <vt:lpstr>Extralabel</vt:lpstr>
      <vt:lpstr>PowerPoint Presentation</vt:lpstr>
      <vt:lpstr>Extralabel: Legal/Illegal</vt:lpstr>
      <vt:lpstr>Extralabel or label:  Completely illegal</vt:lpstr>
      <vt:lpstr>Concerns over Antibiotic Use</vt:lpstr>
      <vt:lpstr>Other drug issues</vt:lpstr>
      <vt:lpstr>PowerPoint Presentation</vt:lpstr>
      <vt:lpstr>PowerPoint Presentation</vt:lpstr>
      <vt:lpstr>Choosing an antimicrobial</vt:lpstr>
      <vt:lpstr>Choosing an antimicrobial</vt:lpstr>
      <vt:lpstr>Choosing an antimicrobial</vt:lpstr>
      <vt:lpstr>Choosing an antimicrobial</vt:lpstr>
      <vt:lpstr>Ceftiofur update</vt:lpstr>
      <vt:lpstr>Choosing an antimicrobial</vt:lpstr>
      <vt:lpstr>Choosing an antimicrobial</vt:lpstr>
      <vt:lpstr>Choosing an antimicrobial</vt:lpstr>
      <vt:lpstr>Choosing an antimicrobial</vt:lpstr>
      <vt:lpstr>Draxxin: Relatively New Antibiotic</vt:lpstr>
      <vt:lpstr>Draxxin: New Antibiotic</vt:lpstr>
      <vt:lpstr>PowerPoint Presentation</vt:lpstr>
      <vt:lpstr>Useful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Wallace, Charles</dc:creator>
  <cp:lastModifiedBy>Wallace, Charles</cp:lastModifiedBy>
  <cp:revision>10</cp:revision>
  <dcterms:created xsi:type="dcterms:W3CDTF">2016-01-19T17:40:29Z</dcterms:created>
  <dcterms:modified xsi:type="dcterms:W3CDTF">2016-02-11T14:29:00Z</dcterms:modified>
</cp:coreProperties>
</file>