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7" r:id="rId3"/>
    <p:sldId id="273" r:id="rId4"/>
    <p:sldId id="266" r:id="rId5"/>
    <p:sldId id="265" r:id="rId6"/>
    <p:sldId id="271" r:id="rId7"/>
    <p:sldId id="257" r:id="rId8"/>
    <p:sldId id="259" r:id="rId9"/>
    <p:sldId id="261" r:id="rId10"/>
    <p:sldId id="262" r:id="rId11"/>
    <p:sldId id="260" r:id="rId12"/>
    <p:sldId id="263" r:id="rId13"/>
    <p:sldId id="268" r:id="rId14"/>
    <p:sldId id="264" r:id="rId15"/>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77400" autoAdjust="0"/>
  </p:normalViewPr>
  <p:slideViewPr>
    <p:cSldViewPr>
      <p:cViewPr varScale="1">
        <p:scale>
          <a:sx n="84" d="100"/>
          <a:sy n="84" d="100"/>
        </p:scale>
        <p:origin x="-7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C593A78-1923-4821-A727-70457B3C48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60A0496-DFDA-4DDB-81D7-3D4D5A2738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A622C91-2DA1-4B9B-82F7-B9F073981610}" type="slidenum">
              <a:rPr lang="en-US" smtClean="0"/>
              <a:pPr/>
              <a:t>10</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err="1" smtClean="0"/>
              <a:t>Furazolidone</a:t>
            </a:r>
            <a:r>
              <a:rPr lang="en-US" dirty="0" smtClean="0"/>
              <a:t> although blood levels fall rapidly – some metabolites seem to be more or less permanently bound. </a:t>
            </a:r>
          </a:p>
          <a:p>
            <a:pPr eaLnBrk="1" hangingPunct="1"/>
            <a:r>
              <a:rPr lang="en-US" dirty="0" err="1" smtClean="0"/>
              <a:t>Furazolidone</a:t>
            </a:r>
            <a:r>
              <a:rPr lang="en-US" dirty="0" smtClean="0"/>
              <a:t> Aerosol (</a:t>
            </a:r>
            <a:r>
              <a:rPr lang="en-US" dirty="0" err="1" smtClean="0"/>
              <a:t>Topazone</a:t>
            </a:r>
            <a:r>
              <a:rPr lang="en-US" dirty="0" smtClean="0"/>
              <a:t>)and </a:t>
            </a:r>
            <a:r>
              <a:rPr lang="en-US" dirty="0" err="1" smtClean="0"/>
              <a:t>Nitrurazone</a:t>
            </a:r>
            <a:r>
              <a:rPr lang="en-US" dirty="0" smtClean="0"/>
              <a:t> Topical Powder (NFZ) – residues found by ocular route using C-14 tracing.  Can cause </a:t>
            </a:r>
            <a:r>
              <a:rPr lang="en-US" dirty="0" err="1" smtClean="0"/>
              <a:t>cardiomyopathies</a:t>
            </a:r>
            <a:r>
              <a:rPr lang="en-US" dirty="0" smtClean="0"/>
              <a:t>.</a:t>
            </a:r>
          </a:p>
          <a:p>
            <a:pPr eaLnBrk="1" hangingPunct="1"/>
            <a:r>
              <a:rPr lang="en-US" dirty="0" err="1" smtClean="0"/>
              <a:t>Dipyrone</a:t>
            </a:r>
            <a:r>
              <a:rPr lang="en-US" dirty="0" smtClean="0"/>
              <a:t> rapidly metabolized and excreted – not a residue problem.  Was withdrawn from human use because of toxic side effects in the seventies.  Competitor for </a:t>
            </a:r>
            <a:r>
              <a:rPr lang="en-US" dirty="0" err="1" smtClean="0"/>
              <a:t>Banamine</a:t>
            </a:r>
            <a:r>
              <a:rPr lang="en-US" dirty="0" smtClean="0"/>
              <a:t>.</a:t>
            </a:r>
          </a:p>
          <a:p>
            <a:pPr eaLnBrk="1" hangingPunct="1"/>
            <a:r>
              <a:rPr lang="en-US" dirty="0" err="1" smtClean="0"/>
              <a:t>Nitrofurans</a:t>
            </a:r>
            <a:r>
              <a:rPr lang="en-US" dirty="0" smtClean="0"/>
              <a:t> carcinogenic (ovarian cancer in rats) and mutagenic</a:t>
            </a:r>
          </a:p>
          <a:p>
            <a:pPr eaLnBrk="1" hangingPunct="1"/>
            <a:r>
              <a:rPr lang="en-US" dirty="0" err="1" smtClean="0"/>
              <a:t>Sarafloxacin</a:t>
            </a:r>
            <a:r>
              <a:rPr lang="en-US" dirty="0" smtClean="0"/>
              <a:t> approval withdrawn in 2000 over worries over Campylobacter in humans.  Ciprofloxacin is a </a:t>
            </a:r>
            <a:r>
              <a:rPr lang="en-US" dirty="0" err="1" smtClean="0"/>
              <a:t>metabaolite</a:t>
            </a:r>
            <a:r>
              <a:rPr lang="en-US" dirty="0" smtClean="0"/>
              <a:t> of </a:t>
            </a:r>
            <a:r>
              <a:rPr lang="en-US" dirty="0" err="1" smtClean="0"/>
              <a:t>enrofloxacin</a:t>
            </a:r>
            <a:endParaRPr lang="en-US" dirty="0" smtClean="0"/>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D8885FA-6788-4C54-AC7D-F1F167874D4A}" type="slidenum">
              <a:rPr lang="en-US" smtClean="0"/>
              <a:pPr/>
              <a:t>11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and excretion is complex so some sulfas are approved eg Albon (sulfadimethoxine)</a:t>
            </a:r>
          </a:p>
          <a:p>
            <a:pPr eaLnBrk="1" hangingPunct="1"/>
            <a:r>
              <a:rPr lang="en-US" smtClean="0"/>
              <a:t>Tetracyclines bind to calcium (in milk or teeth)</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A04E28D-BF15-40D1-B60C-9DA162EE9AEB}" type="slidenum">
              <a:rPr lang="en-US" smtClean="0"/>
              <a:pPr/>
              <a:t>12</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Baytril situation</a:t>
            </a:r>
          </a:p>
          <a:p>
            <a:pPr eaLnBrk="1" hangingPunct="1"/>
            <a:r>
              <a:rPr lang="en-US" smtClean="0"/>
              <a:t>Misuse for mastitis of Naxcel</a:t>
            </a:r>
          </a:p>
          <a:p>
            <a:pPr eaLnBrk="1" hangingPunct="1"/>
            <a:r>
              <a:rPr lang="en-US" smtClean="0"/>
              <a:t>Withdrawal periods cf Pirsue in Britain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843C668-0E10-4A14-9416-01332EE3A089}" type="slidenum">
              <a:rPr lang="en-US" smtClean="0"/>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en-US" sz="1000" i="1" smtClean="0"/>
              <a:t>Conditional Approval: </a:t>
            </a:r>
            <a:r>
              <a:rPr lang="en-US" sz="1000" smtClean="0"/>
              <a:t>Under MUMS, the sponsor of a veterinary drug can ask CVM for “conditional approval,” which allows the sponsor to make the drug available before collecting all necessary effectiveness data, but after proving the drug is safe. The drug sponsor can keep the product on the market for up to five years, through annual renewals, while collecting the required effectiveness data.</a:t>
            </a:r>
            <a:endParaRPr lang="en-US" sz="1000" i="1" smtClean="0"/>
          </a:p>
          <a:p>
            <a:pPr eaLnBrk="1" hangingPunct="1"/>
            <a:r>
              <a:rPr lang="en-US" sz="1000" i="1" smtClean="0"/>
              <a:t>Indexing: </a:t>
            </a:r>
            <a:r>
              <a:rPr lang="en-US" sz="1000" smtClean="0"/>
              <a:t>In some cases, the potential market for a minor species drug is just too small to ever support the costs of the drug approval process, even under a conditional approval. In such cases, FDA now may add the drug to an index of legally marketed unapproved new animal drugs. This provision will be especially helpful to veterinarians treating zoo or endangered animals or classes of animals that i nc lude several different species, such as ornamental fish. </a:t>
            </a:r>
            <a:endParaRPr lang="en-US" sz="1000" i="1" smtClean="0"/>
          </a:p>
          <a:p>
            <a:pPr eaLnBrk="1" hangingPunct="1"/>
            <a:r>
              <a:rPr lang="en-US" sz="1000" i="1" smtClean="0"/>
              <a:t>Designation: </a:t>
            </a:r>
            <a:r>
              <a:rPr lang="en-US" sz="1000" smtClean="0"/>
              <a:t>This aspect of the legislation is similar to the “Orphan Drug Act” for humans, which helps pharmaceutical firms develop drugs for limited human uses. It provides i nc entives for approval. Grants to support safety and effectiveness testing will be available. Companies who gain approval for designated new animal drugs will be granted seven years of marketing exclusivity, which means the sponsor will face no competition in the marketplace for that use of the drug for that time.</a:t>
            </a:r>
          </a:p>
          <a:p>
            <a:pPr eaLnBrk="1" hangingPunct="1"/>
            <a:endParaRPr lang="en-US" sz="1000" smtClean="0"/>
          </a:p>
          <a:p>
            <a:pPr eaLnBrk="1" hangingPunct="1"/>
            <a:r>
              <a:rPr lang="en-US" sz="1000" smtClean="0"/>
              <a:t>CIDR-g in sheep, florfenicol in sheep, licomycin for foul brood in bees, erythromycin in salmon</a:t>
            </a:r>
          </a:p>
          <a:p>
            <a:pPr eaLnBrk="1" hangingPunct="1"/>
            <a:endParaRPr lang="en-US" sz="1000" smtClean="0"/>
          </a:p>
          <a:p>
            <a:pPr eaLnBrk="1" hangingPunct="1"/>
            <a:r>
              <a:rPr lang="en-US" sz="1000" smtClean="0"/>
              <a:t>Renbolon = Synovex</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60A0496-DFDA-4DDB-81D7-3D4D5A27381B}"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E208297D-D4EE-470F-BD2F-D0733E4A3F8F}" type="slidenum">
              <a:rPr lang="en-US" smtClean="0"/>
              <a:pPr/>
              <a:t>7</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smtClean="0"/>
              <a:t>Feed additive antibiotics have gone away from dairy but nutritional supplements (biotin, </a:t>
            </a:r>
            <a:r>
              <a:rPr lang="en-US" dirty="0" err="1" smtClean="0"/>
              <a:t>choline</a:t>
            </a:r>
            <a:r>
              <a:rPr lang="en-US" dirty="0" smtClean="0"/>
              <a:t>, amino acids) are a developing market</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E0832F4-7143-4C4A-B399-EB900EE0E931}"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Example: </a:t>
            </a:r>
            <a:r>
              <a:rPr lang="en-US" dirty="0" err="1" smtClean="0"/>
              <a:t>chloramphenicol</a:t>
            </a:r>
            <a:r>
              <a:rPr lang="en-US" dirty="0" smtClean="0"/>
              <a:t> – non dose dependent toxic effect – some </a:t>
            </a:r>
            <a:r>
              <a:rPr lang="en-US" dirty="0" err="1" smtClean="0"/>
              <a:t>chloramphenicol</a:t>
            </a:r>
            <a:r>
              <a:rPr lang="en-US" dirty="0" smtClean="0"/>
              <a:t> just the trigger.  </a:t>
            </a:r>
            <a:r>
              <a:rPr lang="en-US" dirty="0" err="1" smtClean="0"/>
              <a:t>Dihydrostreptomycin</a:t>
            </a:r>
            <a:r>
              <a:rPr lang="en-US" dirty="0" smtClean="0"/>
              <a:t> causes optic neuritis and other neuropathies</a:t>
            </a:r>
          </a:p>
          <a:p>
            <a:pPr eaLnBrk="1" hangingPunct="1"/>
            <a:endParaRPr lang="en-US" dirty="0" smtClean="0"/>
          </a:p>
          <a:p>
            <a:pPr eaLnBrk="1" hangingPunct="1"/>
            <a:r>
              <a:rPr lang="en-US" dirty="0" smtClean="0"/>
              <a:t>Perturbation of human gut flora: </a:t>
            </a:r>
            <a:r>
              <a:rPr lang="en-US" dirty="0" err="1" smtClean="0"/>
              <a:t>eg</a:t>
            </a:r>
            <a:r>
              <a:rPr lang="en-US" dirty="0" smtClean="0"/>
              <a:t> gut bacteria metabolize </a:t>
            </a:r>
            <a:r>
              <a:rPr lang="en-US" dirty="0" err="1" smtClean="0"/>
              <a:t>digoxin</a:t>
            </a:r>
            <a:r>
              <a:rPr lang="en-US" dirty="0" smtClean="0"/>
              <a:t>, but if patient treated with tetracycline or erythromycin </a:t>
            </a:r>
            <a:r>
              <a:rPr lang="en-US" dirty="0" err="1" smtClean="0"/>
              <a:t>digoxin</a:t>
            </a:r>
            <a:r>
              <a:rPr lang="en-US" dirty="0" smtClean="0"/>
              <a:t> levels in blood rise by up to 100% leading to digitalis toxicity. Not proven at </a:t>
            </a:r>
            <a:r>
              <a:rPr lang="en-US" dirty="0" err="1" smtClean="0"/>
              <a:t>subtherapeutic</a:t>
            </a:r>
            <a:r>
              <a:rPr lang="en-US" dirty="0" smtClean="0"/>
              <a:t> doses</a:t>
            </a:r>
          </a:p>
          <a:p>
            <a:pPr eaLnBrk="1" hangingPunct="1"/>
            <a:endParaRPr lang="en-US" dirty="0" smtClean="0"/>
          </a:p>
          <a:p>
            <a:pPr eaLnBrk="1" hangingPunct="1"/>
            <a:r>
              <a:rPr lang="en-US" dirty="0" smtClean="0"/>
              <a:t>B agonist </a:t>
            </a:r>
            <a:r>
              <a:rPr lang="en-US" dirty="0" err="1" smtClean="0"/>
              <a:t>clenbuterol</a:t>
            </a:r>
            <a:r>
              <a:rPr lang="en-US" dirty="0" smtClean="0"/>
              <a:t> has pharmacologic effect (particularly concentrated in liver)</a:t>
            </a:r>
          </a:p>
          <a:p>
            <a:pPr eaLnBrk="1" hangingPunct="1"/>
            <a:endParaRPr lang="en-US" dirty="0" smtClean="0"/>
          </a:p>
          <a:p>
            <a:pPr eaLnBrk="1" hangingPunct="1"/>
            <a:r>
              <a:rPr lang="en-US" dirty="0" smtClean="0"/>
              <a:t>Mention allergy here as not mentioned elsewhere in talk.  Could trigger a response in people already allergic, but not likely to induce allergic state themselves. One case of a 14 </a:t>
            </a:r>
            <a:r>
              <a:rPr lang="en-US" dirty="0" err="1" smtClean="0"/>
              <a:t>y.o</a:t>
            </a:r>
            <a:r>
              <a:rPr lang="en-US" dirty="0" smtClean="0"/>
              <a:t> girl (sensitive to streptomycin) who had anaphylactic reactions after eating beef on 4 occasions. Not proven.  But 58% of patients with hives as a result of penicillin allergy had remission of symptoms when taken off milk.</a:t>
            </a:r>
          </a:p>
          <a:p>
            <a:pPr eaLnBrk="1" hangingPunct="1"/>
            <a:r>
              <a:rPr lang="en-US" dirty="0" smtClean="0"/>
              <a:t>Penicillin resistant organisms pre-date the discovery of penicillin by Fleming 60 years ago.</a:t>
            </a:r>
          </a:p>
          <a:p>
            <a:pPr eaLnBrk="1" hangingPunct="1"/>
            <a:r>
              <a:rPr lang="en-US" dirty="0" smtClean="0"/>
              <a:t>Penicillin G particular culprit in manufacturing loss – penicillin residue avoidance started because of economic loss not human health risk.</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BD90266-6302-46C9-8B5E-41816387198C}" type="slidenum">
              <a:rPr lang="en-US" smtClean="0"/>
              <a:pPr/>
              <a:t>9</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dirty="0" err="1" smtClean="0"/>
              <a:t>Nitroimidazoles</a:t>
            </a:r>
            <a:r>
              <a:rPr lang="en-US" dirty="0" smtClean="0"/>
              <a:t> – mutagens and potential carcinogens</a:t>
            </a:r>
          </a:p>
          <a:p>
            <a:pPr eaLnBrk="1" hangingPunct="1"/>
            <a:r>
              <a:rPr lang="en-US" dirty="0" err="1" smtClean="0"/>
              <a:t>Estradiol</a:t>
            </a:r>
            <a:r>
              <a:rPr lang="en-US" dirty="0" smtClean="0"/>
              <a:t> withdrawn from the market – no labeled indication.  To use it would have to manufacture from bulk ingredients, which would be illegal.</a:t>
            </a:r>
          </a:p>
          <a:p>
            <a:pPr eaLnBrk="1" hangingPunct="1"/>
            <a:r>
              <a:rPr lang="en-US" dirty="0" err="1" smtClean="0"/>
              <a:t>Ipronidazole</a:t>
            </a:r>
            <a:r>
              <a:rPr lang="en-US" dirty="0" smtClean="0"/>
              <a:t> – main use was to treat </a:t>
            </a:r>
            <a:r>
              <a:rPr lang="en-US" dirty="0" err="1" smtClean="0"/>
              <a:t>histomoniasis</a:t>
            </a:r>
            <a:r>
              <a:rPr lang="en-US" dirty="0" smtClean="0"/>
              <a:t> in turkeys.</a:t>
            </a:r>
          </a:p>
          <a:p>
            <a:pPr eaLnBrk="1" hangingPunct="1"/>
            <a:r>
              <a:rPr lang="en-US" dirty="0" smtClean="0"/>
              <a:t>All</a:t>
            </a:r>
            <a:r>
              <a:rPr lang="en-US" baseline="0" dirty="0" smtClean="0"/>
              <a:t> </a:t>
            </a:r>
            <a:r>
              <a:rPr lang="en-US" baseline="0" dirty="0" err="1" smtClean="0"/>
              <a:t>nitroimidazoles</a:t>
            </a:r>
            <a:r>
              <a:rPr lang="en-US" baseline="0" dirty="0" smtClean="0"/>
              <a:t> also used to treat Clostridium </a:t>
            </a:r>
            <a:r>
              <a:rPr lang="en-US" baseline="0" dirty="0" err="1" smtClean="0"/>
              <a:t>difficile</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288329-87DF-43EB-A594-78783CBAFF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4E62FF-E70D-4F09-845C-14ED0AB386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EEE3A2-11BD-4EE0-9A0B-064B104F618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F4C8B4-6944-4010-987A-437838D7DA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01594A-E3A9-4D7D-9AEC-23A4C4635E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DF62E3-8A2E-4D2F-92CC-757C1DE422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736664-84AF-409E-B792-CB926E244C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0871A82-9C9B-4223-9DE7-60DCEFD7FA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560CF4-256C-46B0-924A-CEEE7D5D65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DE34DE-D1B5-497B-ADD1-3056682409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3A0188-A39A-46E9-8781-534EB4804C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E676081-0012-4B05-A752-452F4B5C49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smtClean="0"/>
              <a:t>Drug Use, Misuse and Residues</a:t>
            </a:r>
          </a:p>
        </p:txBody>
      </p:sp>
      <p:sp>
        <p:nvSpPr>
          <p:cNvPr id="2051" name="Rectangle 3"/>
          <p:cNvSpPr>
            <a:spLocks noGrp="1" noChangeArrowheads="1"/>
          </p:cNvSpPr>
          <p:nvPr>
            <p:ph type="subTitle" idx="1"/>
          </p:nvPr>
        </p:nvSpPr>
        <p:spPr/>
        <p:txBody>
          <a:bodyPr/>
          <a:lstStyle/>
          <a:p>
            <a:pPr eaLnBrk="1" hangingPunct="1"/>
            <a:r>
              <a:rPr lang="en-US" dirty="0" smtClean="0"/>
              <a:t>Dr. </a:t>
            </a:r>
            <a:r>
              <a:rPr lang="en-US" smtClean="0"/>
              <a:t>Simon Kenyon</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Illegal drugs</a:t>
            </a:r>
          </a:p>
        </p:txBody>
      </p:sp>
      <p:sp>
        <p:nvSpPr>
          <p:cNvPr id="13315" name="Rectangle 3"/>
          <p:cNvSpPr>
            <a:spLocks noGrp="1" noChangeArrowheads="1"/>
          </p:cNvSpPr>
          <p:nvPr>
            <p:ph type="body" idx="1"/>
          </p:nvPr>
        </p:nvSpPr>
        <p:spPr/>
        <p:txBody>
          <a:bodyPr/>
          <a:lstStyle/>
          <a:p>
            <a:pPr eaLnBrk="1" hangingPunct="1"/>
            <a:r>
              <a:rPr lang="en-US" smtClean="0"/>
              <a:t>Banned in any food animal</a:t>
            </a:r>
          </a:p>
          <a:p>
            <a:pPr lvl="1" eaLnBrk="1" hangingPunct="1"/>
            <a:r>
              <a:rPr lang="en-US" smtClean="0"/>
              <a:t>Furazolidone</a:t>
            </a:r>
          </a:p>
          <a:p>
            <a:pPr lvl="1" eaLnBrk="1" hangingPunct="1"/>
            <a:r>
              <a:rPr lang="en-US" smtClean="0"/>
              <a:t>Nitrofurazone</a:t>
            </a:r>
          </a:p>
          <a:p>
            <a:pPr lvl="1" eaLnBrk="1" hangingPunct="1"/>
            <a:r>
              <a:rPr lang="en-US" smtClean="0"/>
              <a:t>Fluoroquinolones (e.g.  Baytril, A180) except approved use</a:t>
            </a:r>
          </a:p>
          <a:p>
            <a:pPr lvl="1" eaLnBrk="1" hangingPunct="1"/>
            <a:r>
              <a:rPr lang="en-US" smtClean="0"/>
              <a:t>Glycopeptides (e.g. Vancomycin)</a:t>
            </a:r>
          </a:p>
          <a:p>
            <a:pPr lvl="1" eaLnBrk="1" hangingPunct="1"/>
            <a:r>
              <a:rPr lang="en-US" smtClean="0"/>
              <a:t>Dipyrone (Metamizole)</a:t>
            </a:r>
          </a:p>
          <a:p>
            <a:pPr lvl="1" eaLnBrk="1" hangingPunct="1"/>
            <a:r>
              <a:rPr lang="en-US" smtClean="0"/>
              <a:t>Phenylbutazone (dairy &gt;20mths)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Illegal Drugs</a:t>
            </a:r>
          </a:p>
        </p:txBody>
      </p:sp>
      <p:sp>
        <p:nvSpPr>
          <p:cNvPr id="11267" name="Rectangle 3"/>
          <p:cNvSpPr>
            <a:spLocks noGrp="1" noChangeArrowheads="1"/>
          </p:cNvSpPr>
          <p:nvPr>
            <p:ph type="body" idx="1"/>
          </p:nvPr>
        </p:nvSpPr>
        <p:spPr/>
        <p:txBody>
          <a:bodyPr/>
          <a:lstStyle/>
          <a:p>
            <a:pPr eaLnBrk="1" hangingPunct="1">
              <a:lnSpc>
                <a:spcPct val="90000"/>
              </a:lnSpc>
            </a:pPr>
            <a:r>
              <a:rPr lang="en-US" dirty="0" smtClean="0"/>
              <a:t>Drugs banned from use in dairy animals</a:t>
            </a:r>
          </a:p>
          <a:p>
            <a:pPr lvl="1" eaLnBrk="1" hangingPunct="1">
              <a:lnSpc>
                <a:spcPct val="90000"/>
              </a:lnSpc>
            </a:pPr>
            <a:r>
              <a:rPr lang="en-US" dirty="0" err="1" smtClean="0"/>
              <a:t>Sulfamethazine</a:t>
            </a:r>
            <a:r>
              <a:rPr lang="en-US" dirty="0" smtClean="0"/>
              <a:t> (except under 20 months)</a:t>
            </a:r>
          </a:p>
          <a:p>
            <a:pPr lvl="1" eaLnBrk="1" hangingPunct="1">
              <a:lnSpc>
                <a:spcPct val="90000"/>
              </a:lnSpc>
            </a:pPr>
            <a:r>
              <a:rPr lang="en-US" dirty="0" smtClean="0"/>
              <a:t>Other sulfonamides (esp. sustained release products)</a:t>
            </a:r>
          </a:p>
          <a:p>
            <a:pPr lvl="1" eaLnBrk="1" hangingPunct="1">
              <a:lnSpc>
                <a:spcPct val="90000"/>
              </a:lnSpc>
            </a:pPr>
            <a:r>
              <a:rPr lang="en-US" dirty="0" err="1" smtClean="0"/>
              <a:t>Tetracyclines</a:t>
            </a:r>
            <a:r>
              <a:rPr lang="en-US" dirty="0" smtClean="0"/>
              <a:t> as feed additives</a:t>
            </a:r>
          </a:p>
          <a:p>
            <a:pPr lvl="2" eaLnBrk="1" hangingPunct="1">
              <a:lnSpc>
                <a:spcPct val="90000"/>
              </a:lnSpc>
            </a:pPr>
            <a:r>
              <a:rPr lang="en-US" dirty="0" smtClean="0"/>
              <a:t>But now labeled for dairy as therapeutic drug </a:t>
            </a:r>
            <a:r>
              <a:rPr lang="en-US" dirty="0" err="1" smtClean="0"/>
              <a:t>eg</a:t>
            </a:r>
            <a:r>
              <a:rPr lang="en-US" dirty="0" smtClean="0"/>
              <a:t> LA-200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Concerns over Antibiotic Use</a:t>
            </a:r>
          </a:p>
        </p:txBody>
      </p:sp>
      <p:sp>
        <p:nvSpPr>
          <p:cNvPr id="14339"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sz="2800" smtClean="0"/>
              <a:t>Fluoroquinolones</a:t>
            </a:r>
          </a:p>
          <a:p>
            <a:pPr eaLnBrk="1" hangingPunct="1">
              <a:lnSpc>
                <a:spcPct val="90000"/>
              </a:lnSpc>
            </a:pPr>
            <a:r>
              <a:rPr lang="en-US" sz="2800" smtClean="0"/>
              <a:t>Naxcel and Excenel</a:t>
            </a:r>
          </a:p>
          <a:p>
            <a:pPr eaLnBrk="1" hangingPunct="1">
              <a:lnSpc>
                <a:spcPct val="90000"/>
              </a:lnSpc>
            </a:pPr>
            <a:r>
              <a:rPr lang="en-US" sz="2800" smtClean="0"/>
              <a:t>Cefazolin</a:t>
            </a:r>
          </a:p>
          <a:p>
            <a:pPr eaLnBrk="1" hangingPunct="1">
              <a:lnSpc>
                <a:spcPct val="90000"/>
              </a:lnSpc>
            </a:pPr>
            <a:r>
              <a:rPr lang="en-US" sz="2800" smtClean="0"/>
              <a:t>Gentamicin (Gentocin)</a:t>
            </a:r>
          </a:p>
          <a:p>
            <a:pPr eaLnBrk="1" hangingPunct="1">
              <a:lnSpc>
                <a:spcPct val="90000"/>
              </a:lnSpc>
            </a:pPr>
            <a:r>
              <a:rPr lang="en-US" sz="2800" smtClean="0"/>
              <a:t>On farm decision-making</a:t>
            </a:r>
          </a:p>
          <a:p>
            <a:pPr eaLnBrk="1" hangingPunct="1">
              <a:lnSpc>
                <a:spcPct val="90000"/>
              </a:lnSpc>
            </a:pPr>
            <a:r>
              <a:rPr lang="en-US" sz="2800" smtClean="0"/>
              <a:t>Injectables vs intramammary for mastitis treatment</a:t>
            </a:r>
          </a:p>
          <a:p>
            <a:pPr eaLnBrk="1" hangingPunct="1">
              <a:lnSpc>
                <a:spcPct val="90000"/>
              </a:lnSpc>
            </a:pPr>
            <a:r>
              <a:rPr lang="en-US" sz="2800" smtClean="0"/>
              <a:t>Extended antibiotic therapy for mastitis</a:t>
            </a:r>
          </a:p>
          <a:p>
            <a:pPr eaLnBrk="1" hangingPunct="1">
              <a:lnSpc>
                <a:spcPct val="90000"/>
              </a:lnSpc>
            </a:pPr>
            <a:r>
              <a:rPr lang="en-US" sz="2800" smtClean="0"/>
              <a:t>Multiple use bottles for intramammary</a:t>
            </a:r>
          </a:p>
          <a:p>
            <a:pPr eaLnBrk="1" hangingPunct="1">
              <a:lnSpc>
                <a:spcPct val="90000"/>
              </a:lnSpc>
            </a:pPr>
            <a:r>
              <a:rPr lang="en-US" sz="2800" smtClean="0"/>
              <a:t>Medicated milk replacer – veal - neomycin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1143000"/>
          </a:xfrm>
        </p:spPr>
        <p:txBody>
          <a:bodyPr/>
          <a:lstStyle/>
          <a:p>
            <a:pPr eaLnBrk="1" hangingPunct="1"/>
            <a:r>
              <a:rPr lang="en-US" sz="4000" smtClean="0"/>
              <a:t>Milk and Dairy Beef Residue Prevention Protocol</a:t>
            </a:r>
          </a:p>
        </p:txBody>
      </p:sp>
      <p:sp>
        <p:nvSpPr>
          <p:cNvPr id="6147"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z="2400" smtClean="0"/>
              <a:t>Practice Healthy Herd Management</a:t>
            </a:r>
          </a:p>
          <a:p>
            <a:pPr marL="609600" indent="-609600" eaLnBrk="1" hangingPunct="1">
              <a:lnSpc>
                <a:spcPct val="90000"/>
              </a:lnSpc>
              <a:buFontTx/>
              <a:buAutoNum type="arabicPeriod"/>
            </a:pPr>
            <a:r>
              <a:rPr lang="en-US" sz="2400" smtClean="0"/>
              <a:t>Establish a Valid VCPR</a:t>
            </a:r>
          </a:p>
          <a:p>
            <a:pPr marL="609600" indent="-609600" eaLnBrk="1" hangingPunct="1">
              <a:lnSpc>
                <a:spcPct val="90000"/>
              </a:lnSpc>
              <a:buFontTx/>
              <a:buAutoNum type="arabicPeriod"/>
            </a:pPr>
            <a:r>
              <a:rPr lang="en-US" sz="2400" smtClean="0"/>
              <a:t>Use Only FDA Approved OTC or Prescription Drugs</a:t>
            </a:r>
          </a:p>
          <a:p>
            <a:pPr marL="609600" indent="-609600" eaLnBrk="1" hangingPunct="1">
              <a:lnSpc>
                <a:spcPct val="90000"/>
              </a:lnSpc>
              <a:buFontTx/>
              <a:buAutoNum type="arabicPeriod"/>
            </a:pPr>
            <a:r>
              <a:rPr lang="en-US" sz="2400" smtClean="0"/>
              <a:t>Label Correctly</a:t>
            </a:r>
          </a:p>
          <a:p>
            <a:pPr marL="609600" indent="-609600" eaLnBrk="1" hangingPunct="1">
              <a:lnSpc>
                <a:spcPct val="90000"/>
              </a:lnSpc>
              <a:buFontTx/>
              <a:buAutoNum type="arabicPeriod"/>
            </a:pPr>
            <a:r>
              <a:rPr lang="en-US" sz="2400" smtClean="0"/>
              <a:t>Store Drugs Correctly</a:t>
            </a:r>
          </a:p>
          <a:p>
            <a:pPr marL="609600" indent="-609600" eaLnBrk="1" hangingPunct="1">
              <a:lnSpc>
                <a:spcPct val="90000"/>
              </a:lnSpc>
              <a:buFontTx/>
              <a:buAutoNum type="arabicPeriod"/>
            </a:pPr>
            <a:r>
              <a:rPr lang="en-US" sz="2400" smtClean="0"/>
              <a:t>Administer Drugs Correctly and Identify Treated Animals</a:t>
            </a:r>
          </a:p>
          <a:p>
            <a:pPr marL="609600" indent="-609600" eaLnBrk="1" hangingPunct="1">
              <a:lnSpc>
                <a:spcPct val="90000"/>
              </a:lnSpc>
              <a:buFontTx/>
              <a:buAutoNum type="arabicPeriod"/>
            </a:pPr>
            <a:r>
              <a:rPr lang="en-US" sz="2400" smtClean="0"/>
              <a:t>Maintain Treatment Records</a:t>
            </a:r>
          </a:p>
          <a:p>
            <a:pPr marL="609600" indent="-609600" eaLnBrk="1" hangingPunct="1">
              <a:lnSpc>
                <a:spcPct val="90000"/>
              </a:lnSpc>
              <a:buFontTx/>
              <a:buAutoNum type="arabicPeriod"/>
            </a:pPr>
            <a:r>
              <a:rPr lang="en-US" sz="2400" smtClean="0"/>
              <a:t>Use Drug Residue Screening Tests</a:t>
            </a:r>
          </a:p>
          <a:p>
            <a:pPr marL="609600" indent="-609600" eaLnBrk="1" hangingPunct="1">
              <a:lnSpc>
                <a:spcPct val="90000"/>
              </a:lnSpc>
              <a:buFontTx/>
              <a:buAutoNum type="arabicPeriod"/>
            </a:pPr>
            <a:r>
              <a:rPr lang="en-US" sz="2400" smtClean="0"/>
              <a:t>Implement Employee/Family Awareness</a:t>
            </a:r>
          </a:p>
          <a:p>
            <a:pPr marL="609600" indent="-609600" eaLnBrk="1" hangingPunct="1">
              <a:lnSpc>
                <a:spcPct val="90000"/>
              </a:lnSpc>
              <a:buFontTx/>
              <a:buAutoNum type="arabicPeriod"/>
            </a:pPr>
            <a:r>
              <a:rPr lang="en-US" sz="2400" smtClean="0"/>
              <a:t>Complete Protocol Annually</a:t>
            </a:r>
          </a:p>
          <a:p>
            <a:pPr marL="609600" indent="-609600" eaLnBrk="1" hangingPunct="1">
              <a:lnSpc>
                <a:spcPct val="90000"/>
              </a:lnSpc>
              <a:buFontTx/>
              <a:buAutoNum type="arabicPeriod"/>
            </a:pPr>
            <a:endParaRPr 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Other drug issues</a:t>
            </a:r>
          </a:p>
        </p:txBody>
      </p:sp>
      <p:sp>
        <p:nvSpPr>
          <p:cNvPr id="15363" name="Rectangle 3"/>
          <p:cNvSpPr>
            <a:spLocks noGrp="1" noChangeArrowheads="1"/>
          </p:cNvSpPr>
          <p:nvPr>
            <p:ph type="body" idx="1"/>
          </p:nvPr>
        </p:nvSpPr>
        <p:spPr/>
        <p:txBody>
          <a:bodyPr/>
          <a:lstStyle/>
          <a:p>
            <a:pPr eaLnBrk="1" hangingPunct="1"/>
            <a:r>
              <a:rPr lang="en-US" sz="2800" smtClean="0"/>
              <a:t>European ban on hormonal growth promotants (Precautionary Principle)</a:t>
            </a:r>
          </a:p>
          <a:p>
            <a:pPr lvl="1" eaLnBrk="1" hangingPunct="1">
              <a:buFontTx/>
              <a:buChar char="•"/>
            </a:pPr>
            <a:r>
              <a:rPr lang="en-US" sz="2400" smtClean="0"/>
              <a:t>Estradiol, progesterone, testosterone</a:t>
            </a:r>
          </a:p>
          <a:p>
            <a:pPr lvl="1" eaLnBrk="1" hangingPunct="1">
              <a:buFontTx/>
              <a:buChar char="•"/>
            </a:pPr>
            <a:r>
              <a:rPr lang="en-US" sz="2400" smtClean="0"/>
              <a:t>Trenbolone, zeranol (Ralgro), melengestrol acetate</a:t>
            </a:r>
          </a:p>
          <a:p>
            <a:pPr eaLnBrk="1" hangingPunct="1"/>
            <a:r>
              <a:rPr lang="en-US" sz="2800" smtClean="0"/>
              <a:t>Minor Use, Minor Species Act, 2004 (MUMS) </a:t>
            </a:r>
            <a:r>
              <a:rPr lang="en-US" sz="2400" smtClean="0"/>
              <a:t>(e.g.repro. drugs for sheep)</a:t>
            </a:r>
          </a:p>
          <a:p>
            <a:pPr lvl="1" eaLnBrk="1" hangingPunct="1"/>
            <a:r>
              <a:rPr lang="en-US" sz="2400" smtClean="0"/>
              <a:t>conditional approval, </a:t>
            </a:r>
          </a:p>
          <a:p>
            <a:pPr lvl="1" eaLnBrk="1" hangingPunct="1"/>
            <a:r>
              <a:rPr lang="en-US" sz="2400" smtClean="0"/>
              <a:t>index of legal marketed unapproved animal drugs  </a:t>
            </a:r>
          </a:p>
          <a:p>
            <a:pPr lvl="1" eaLnBrk="1" hangingPunct="1"/>
            <a:r>
              <a:rPr lang="en-US" sz="2400" smtClean="0"/>
              <a:t>orphan drugs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Drug Use in Food Animals</a:t>
            </a:r>
            <a:br>
              <a:rPr lang="en-US" dirty="0" smtClean="0"/>
            </a:br>
            <a:r>
              <a:rPr lang="en-US" sz="2000" dirty="0" smtClean="0"/>
              <a:t>AMDUCA </a:t>
            </a:r>
            <a:r>
              <a:rPr lang="en-US" sz="1800" dirty="0" smtClean="0"/>
              <a:t>Animal Medicinal Drug Use Clarification Act</a:t>
            </a:r>
            <a:endParaRPr lang="en-US" dirty="0" smtClean="0"/>
          </a:p>
        </p:txBody>
      </p:sp>
      <p:sp>
        <p:nvSpPr>
          <p:cNvPr id="3075" name="Rectangle 3"/>
          <p:cNvSpPr>
            <a:spLocks noGrp="1" noChangeArrowheads="1"/>
          </p:cNvSpPr>
          <p:nvPr>
            <p:ph type="body" idx="1"/>
          </p:nvPr>
        </p:nvSpPr>
        <p:spPr/>
        <p:txBody>
          <a:bodyPr/>
          <a:lstStyle/>
          <a:p>
            <a:pPr eaLnBrk="1" hangingPunct="1"/>
            <a:r>
              <a:rPr lang="en-US" sz="2800" dirty="0" smtClean="0"/>
              <a:t>OTC, Prescription, ELUD</a:t>
            </a:r>
          </a:p>
          <a:p>
            <a:pPr eaLnBrk="1" hangingPunct="1"/>
            <a:r>
              <a:rPr lang="en-US" sz="2800" dirty="0" smtClean="0"/>
              <a:t>For ELUD</a:t>
            </a:r>
          </a:p>
          <a:p>
            <a:pPr lvl="1" eaLnBrk="1" hangingPunct="1"/>
            <a:r>
              <a:rPr lang="en-US" sz="2400" dirty="0" smtClean="0"/>
              <a:t>Valid veterinarian/client/patient relationship (VCPR)</a:t>
            </a:r>
          </a:p>
          <a:p>
            <a:pPr lvl="1" eaLnBrk="1" hangingPunct="1"/>
            <a:r>
              <a:rPr lang="en-US" sz="2400" dirty="0" smtClean="0"/>
              <a:t>No labeled  drug alternative available</a:t>
            </a:r>
          </a:p>
          <a:p>
            <a:pPr lvl="1" eaLnBrk="1" hangingPunct="1"/>
            <a:r>
              <a:rPr lang="en-US" sz="2400" dirty="0" smtClean="0"/>
              <a:t>Adequate records are kept by veterinarian and client</a:t>
            </a:r>
          </a:p>
          <a:p>
            <a:pPr lvl="1" eaLnBrk="1" hangingPunct="1"/>
            <a:r>
              <a:rPr lang="en-US" sz="2400" dirty="0" smtClean="0"/>
              <a:t>Significantly prolonged withdrawal times</a:t>
            </a:r>
          </a:p>
          <a:p>
            <a:pPr lvl="1" eaLnBrk="1" hangingPunct="1"/>
            <a:r>
              <a:rPr lang="en-US" sz="2400" dirty="0" smtClean="0"/>
              <a:t>Properly labeled by veterinarian</a:t>
            </a:r>
          </a:p>
          <a:p>
            <a:pPr eaLnBrk="1" hangingPunct="1"/>
            <a:r>
              <a:rPr lang="en-US" sz="2800" dirty="0" smtClean="0"/>
              <a:t>No extra-label privilege for feed additives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Prescription Drug Label</a:t>
            </a:r>
            <a:endParaRPr lang="en-US" dirty="0"/>
          </a:p>
        </p:txBody>
      </p:sp>
      <p:pic>
        <p:nvPicPr>
          <p:cNvPr id="5" name="Picture 4" descr="dexamethasone.jpg"/>
          <p:cNvPicPr>
            <a:picLocks noChangeAspect="1"/>
          </p:cNvPicPr>
          <p:nvPr/>
        </p:nvPicPr>
        <p:blipFill>
          <a:blip r:embed="rId3" cstate="print"/>
          <a:stretch>
            <a:fillRect/>
          </a:stretch>
        </p:blipFill>
        <p:spPr>
          <a:xfrm>
            <a:off x="0" y="1981200"/>
            <a:ext cx="8593820" cy="410038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lud label"/>
          <p:cNvPicPr>
            <a:picLocks noChangeAspect="1" noChangeArrowheads="1"/>
          </p:cNvPicPr>
          <p:nvPr/>
        </p:nvPicPr>
        <p:blipFill>
          <a:blip r:embed="rId3" cstate="print"/>
          <a:srcRect/>
          <a:stretch>
            <a:fillRect/>
          </a:stretch>
        </p:blipFill>
        <p:spPr bwMode="auto">
          <a:xfrm>
            <a:off x="228600" y="276225"/>
            <a:ext cx="8686800" cy="630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arad"/>
          <p:cNvPicPr>
            <a:picLocks noChangeAspect="1" noChangeArrowheads="1"/>
          </p:cNvPicPr>
          <p:nvPr/>
        </p:nvPicPr>
        <p:blipFill>
          <a:blip r:embed="rId3" cstate="print"/>
          <a:srcRect/>
          <a:stretch>
            <a:fillRect/>
          </a:stretch>
        </p:blipFill>
        <p:spPr bwMode="auto">
          <a:xfrm>
            <a:off x="304800" y="533400"/>
            <a:ext cx="8686800" cy="5751513"/>
          </a:xfrm>
          <a:prstGeom prst="rect">
            <a:avLst/>
          </a:prstGeom>
          <a:noFill/>
          <a:ln w="9525">
            <a:noFill/>
            <a:miter lim="800000"/>
            <a:headEnd/>
            <a:tailEnd/>
          </a:ln>
        </p:spPr>
      </p:pic>
      <p:sp>
        <p:nvSpPr>
          <p:cNvPr id="5123" name="Rectangle 3"/>
          <p:cNvSpPr>
            <a:spLocks noGrp="1" noChangeArrowheads="1"/>
          </p:cNvSpPr>
          <p:nvPr>
            <p:ph type="title" idx="4294967295"/>
          </p:nvPr>
        </p:nvSpPr>
        <p:spPr/>
        <p:txBody>
          <a:bodyPr/>
          <a:lstStyle/>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Market for Swine Drugs</a:t>
            </a:r>
          </a:p>
        </p:txBody>
      </p:sp>
      <p:sp>
        <p:nvSpPr>
          <p:cNvPr id="7171" name="Rectangle 3"/>
          <p:cNvSpPr>
            <a:spLocks noGrp="1" noChangeArrowheads="1"/>
          </p:cNvSpPr>
          <p:nvPr>
            <p:ph type="body" idx="1"/>
          </p:nvPr>
        </p:nvSpPr>
        <p:spPr/>
        <p:txBody>
          <a:bodyPr/>
          <a:lstStyle/>
          <a:p>
            <a:pPr eaLnBrk="1" hangingPunct="1">
              <a:lnSpc>
                <a:spcPct val="90000"/>
              </a:lnSpc>
            </a:pPr>
            <a:r>
              <a:rPr lang="en-US" smtClean="0"/>
              <a:t>Growth promotants ( e.g.lincomycin, tylosin, virginiamycin)</a:t>
            </a:r>
          </a:p>
          <a:p>
            <a:pPr eaLnBrk="1" hangingPunct="1">
              <a:lnSpc>
                <a:spcPct val="90000"/>
              </a:lnSpc>
            </a:pPr>
            <a:r>
              <a:rPr lang="en-US" smtClean="0"/>
              <a:t>GI Disease,  particularly nursery pigs</a:t>
            </a:r>
          </a:p>
          <a:p>
            <a:pPr eaLnBrk="1" hangingPunct="1">
              <a:lnSpc>
                <a:spcPct val="90000"/>
              </a:lnSpc>
            </a:pPr>
            <a:r>
              <a:rPr lang="en-US" smtClean="0"/>
              <a:t>Respiratory Disease, (tetracyclines, Pulmotil)</a:t>
            </a:r>
          </a:p>
          <a:p>
            <a:pPr eaLnBrk="1" hangingPunct="1">
              <a:lnSpc>
                <a:spcPct val="90000"/>
              </a:lnSpc>
            </a:pPr>
            <a:r>
              <a:rPr lang="en-US" smtClean="0"/>
              <a:t>Ileitis (tylosin, lincomycin)</a:t>
            </a:r>
          </a:p>
          <a:p>
            <a:pPr eaLnBrk="1" hangingPunct="1">
              <a:lnSpc>
                <a:spcPct val="90000"/>
              </a:lnSpc>
            </a:pPr>
            <a:r>
              <a:rPr lang="en-US" smtClean="0"/>
              <a:t>Atrophic Rhinitis </a:t>
            </a:r>
          </a:p>
          <a:p>
            <a:pPr eaLnBrk="1" hangingPunct="1">
              <a:lnSpc>
                <a:spcPct val="90000"/>
              </a:lnSpc>
            </a:pPr>
            <a:r>
              <a:rPr lang="en-US" smtClean="0"/>
              <a:t>External and Internal Parasites</a:t>
            </a:r>
          </a:p>
          <a:p>
            <a:pPr eaLnBrk="1" hangingPunct="1">
              <a:lnSpc>
                <a:spcPct val="90000"/>
              </a:lnSpc>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What Drives the Market for Cattle Drugs?	</a:t>
            </a:r>
          </a:p>
        </p:txBody>
      </p:sp>
      <p:sp>
        <p:nvSpPr>
          <p:cNvPr id="8195" name="Rectangle 3"/>
          <p:cNvSpPr>
            <a:spLocks noGrp="1" noChangeArrowheads="1"/>
          </p:cNvSpPr>
          <p:nvPr>
            <p:ph type="body" idx="1"/>
          </p:nvPr>
        </p:nvSpPr>
        <p:spPr/>
        <p:txBody>
          <a:bodyPr/>
          <a:lstStyle/>
          <a:p>
            <a:pPr eaLnBrk="1" hangingPunct="1"/>
            <a:r>
              <a:rPr lang="en-US" smtClean="0"/>
              <a:t>Respiratory Disease</a:t>
            </a:r>
          </a:p>
          <a:p>
            <a:pPr eaLnBrk="1" hangingPunct="1"/>
            <a:r>
              <a:rPr lang="en-US" smtClean="0"/>
              <a:t>Parasitism</a:t>
            </a:r>
          </a:p>
          <a:p>
            <a:pPr eaLnBrk="1" hangingPunct="1"/>
            <a:r>
              <a:rPr lang="en-US" smtClean="0"/>
              <a:t>Reproduction</a:t>
            </a:r>
          </a:p>
          <a:p>
            <a:pPr eaLnBrk="1" hangingPunct="1"/>
            <a:r>
              <a:rPr lang="en-US" smtClean="0"/>
              <a:t>Mastitis</a:t>
            </a:r>
          </a:p>
          <a:p>
            <a:pPr eaLnBrk="1" hangingPunct="1"/>
            <a:r>
              <a:rPr lang="en-US" smtClean="0"/>
              <a:t>Production enhancement</a:t>
            </a:r>
          </a:p>
          <a:p>
            <a:pPr lvl="1" eaLnBrk="1" hangingPunct="1"/>
            <a:r>
              <a:rPr lang="en-US" smtClean="0"/>
              <a:t>BST</a:t>
            </a:r>
          </a:p>
          <a:p>
            <a:pPr lvl="1" eaLnBrk="1" hangingPunct="1"/>
            <a:r>
              <a:rPr lang="en-US" smtClean="0"/>
              <a:t>Bovatec/Rumensin</a:t>
            </a:r>
          </a:p>
          <a:p>
            <a:pPr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Potential risks to humans from drug residues</a:t>
            </a:r>
          </a:p>
        </p:txBody>
      </p:sp>
      <p:sp>
        <p:nvSpPr>
          <p:cNvPr id="10243" name="Rectangle 3"/>
          <p:cNvSpPr>
            <a:spLocks noGrp="1" noChangeArrowheads="1"/>
          </p:cNvSpPr>
          <p:nvPr>
            <p:ph type="body" idx="1"/>
          </p:nvPr>
        </p:nvSpPr>
        <p:spPr/>
        <p:txBody>
          <a:bodyPr/>
          <a:lstStyle/>
          <a:p>
            <a:pPr eaLnBrk="1" hangingPunct="1">
              <a:lnSpc>
                <a:spcPct val="90000"/>
              </a:lnSpc>
            </a:pPr>
            <a:r>
              <a:rPr lang="en-US" sz="2800" smtClean="0"/>
              <a:t>Direct poisoning by drug residue</a:t>
            </a:r>
          </a:p>
          <a:p>
            <a:pPr lvl="1" eaLnBrk="1" hangingPunct="1">
              <a:lnSpc>
                <a:spcPct val="90000"/>
              </a:lnSpc>
            </a:pPr>
            <a:r>
              <a:rPr lang="en-US" sz="2400" smtClean="0"/>
              <a:t>Toxicity</a:t>
            </a:r>
          </a:p>
          <a:p>
            <a:pPr lvl="1" eaLnBrk="1" hangingPunct="1">
              <a:lnSpc>
                <a:spcPct val="90000"/>
              </a:lnSpc>
            </a:pPr>
            <a:r>
              <a:rPr lang="en-US" sz="2400" smtClean="0"/>
              <a:t>Pharmacologic effect</a:t>
            </a:r>
          </a:p>
          <a:p>
            <a:pPr eaLnBrk="1" hangingPunct="1">
              <a:lnSpc>
                <a:spcPct val="90000"/>
              </a:lnSpc>
            </a:pPr>
            <a:r>
              <a:rPr lang="en-US" sz="2800" smtClean="0"/>
              <a:t>Cancer</a:t>
            </a:r>
          </a:p>
          <a:p>
            <a:pPr eaLnBrk="1" hangingPunct="1">
              <a:lnSpc>
                <a:spcPct val="90000"/>
              </a:lnSpc>
            </a:pPr>
            <a:r>
              <a:rPr lang="en-US" sz="2800" smtClean="0"/>
              <a:t>Mutations</a:t>
            </a:r>
          </a:p>
          <a:p>
            <a:pPr eaLnBrk="1" hangingPunct="1">
              <a:lnSpc>
                <a:spcPct val="90000"/>
              </a:lnSpc>
            </a:pPr>
            <a:r>
              <a:rPr lang="en-US" sz="2800" smtClean="0"/>
              <a:t>Change gut bacteria</a:t>
            </a:r>
          </a:p>
          <a:p>
            <a:pPr eaLnBrk="1" hangingPunct="1">
              <a:lnSpc>
                <a:spcPct val="90000"/>
              </a:lnSpc>
            </a:pPr>
            <a:r>
              <a:rPr lang="en-US" sz="2800" smtClean="0"/>
              <a:t>Bacterial drug resistance</a:t>
            </a:r>
          </a:p>
          <a:p>
            <a:pPr eaLnBrk="1" hangingPunct="1">
              <a:lnSpc>
                <a:spcPct val="90000"/>
              </a:lnSpc>
            </a:pPr>
            <a:r>
              <a:rPr lang="en-US" sz="2800" smtClean="0"/>
              <a:t>Allergy</a:t>
            </a:r>
          </a:p>
          <a:p>
            <a:pPr eaLnBrk="1" hangingPunct="1">
              <a:lnSpc>
                <a:spcPct val="90000"/>
              </a:lnSpc>
            </a:pPr>
            <a:r>
              <a:rPr lang="en-US" sz="2800" smtClean="0"/>
              <a:t>Effects on food processing</a:t>
            </a:r>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Illegal drugs</a:t>
            </a:r>
          </a:p>
        </p:txBody>
      </p:sp>
      <p:sp>
        <p:nvSpPr>
          <p:cNvPr id="12291" name="Rectangle 3"/>
          <p:cNvSpPr>
            <a:spLocks noGrp="1" noChangeArrowheads="1"/>
          </p:cNvSpPr>
          <p:nvPr>
            <p:ph type="body" idx="1"/>
          </p:nvPr>
        </p:nvSpPr>
        <p:spPr/>
        <p:txBody>
          <a:bodyPr/>
          <a:lstStyle/>
          <a:p>
            <a:pPr eaLnBrk="1" hangingPunct="1"/>
            <a:r>
              <a:rPr lang="en-US" smtClean="0"/>
              <a:t>Banned in any food animal</a:t>
            </a:r>
          </a:p>
          <a:p>
            <a:pPr lvl="1" eaLnBrk="1" hangingPunct="1"/>
            <a:r>
              <a:rPr lang="en-US" smtClean="0"/>
              <a:t>Chloramphenicol</a:t>
            </a:r>
          </a:p>
          <a:p>
            <a:pPr lvl="1" eaLnBrk="1" hangingPunct="1"/>
            <a:r>
              <a:rPr lang="en-US" smtClean="0"/>
              <a:t>Clenbuterol (Ventipulmin)</a:t>
            </a:r>
          </a:p>
          <a:p>
            <a:pPr lvl="1" eaLnBrk="1" hangingPunct="1"/>
            <a:r>
              <a:rPr lang="en-US" smtClean="0"/>
              <a:t>Diethylstilbestrol (DES)  </a:t>
            </a:r>
          </a:p>
          <a:p>
            <a:pPr lvl="1" eaLnBrk="1" hangingPunct="1"/>
            <a:r>
              <a:rPr lang="en-US" smtClean="0"/>
              <a:t>Dimetridazole</a:t>
            </a:r>
          </a:p>
          <a:p>
            <a:pPr lvl="1" eaLnBrk="1" hangingPunct="1"/>
            <a:r>
              <a:rPr lang="en-US" smtClean="0"/>
              <a:t>Ipronidazole</a:t>
            </a:r>
          </a:p>
          <a:p>
            <a:pPr lvl="1" eaLnBrk="1" hangingPunct="1"/>
            <a:r>
              <a:rPr lang="en-US" smtClean="0"/>
              <a:t>Other nitroimidazoles (e.g. metronidazole (Flagyl))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1065</Words>
  <Application>Microsoft Office PowerPoint</Application>
  <PresentationFormat>On-screen Show (4:3)</PresentationFormat>
  <Paragraphs>133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Drug Use, Misuse and Residues</vt:lpstr>
      <vt:lpstr>Drug Use in Food Animals AMDUCA Animal Medicinal Drug Use Clarification Act</vt:lpstr>
      <vt:lpstr>Prescription Drug Label</vt:lpstr>
      <vt:lpstr>Slide 4</vt:lpstr>
      <vt:lpstr>Slide 5</vt:lpstr>
      <vt:lpstr>The Market for Swine Drugs</vt:lpstr>
      <vt:lpstr>What Drives the Market for Cattle Drugs? </vt:lpstr>
      <vt:lpstr>Potential risks to humans from drug residues</vt:lpstr>
      <vt:lpstr>Illegal drugs</vt:lpstr>
      <vt:lpstr>Illegal drugs</vt:lpstr>
      <vt:lpstr>Illegal Drugs</vt:lpstr>
      <vt:lpstr>Concerns over Antibiotic Use</vt:lpstr>
      <vt:lpstr>Milk and Dairy Beef Residue Prevention Protocol</vt:lpstr>
      <vt:lpstr>Other drug issues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Use in Dairy Cattle</dc:title>
  <dc:creator>Simon Kenyon</dc:creator>
  <cp:lastModifiedBy>skenyon</cp:lastModifiedBy>
  <cp:revision>40</cp:revision>
  <dcterms:created xsi:type="dcterms:W3CDTF">2002-03-26T16:36:59Z</dcterms:created>
  <dcterms:modified xsi:type="dcterms:W3CDTF">2010-10-15T11:51:03Z</dcterms:modified>
</cp:coreProperties>
</file>