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18" r:id="rId2"/>
    <p:sldId id="319" r:id="rId3"/>
    <p:sldId id="320" r:id="rId4"/>
    <p:sldId id="321" r:id="rId5"/>
    <p:sldId id="323" r:id="rId6"/>
    <p:sldId id="384" r:id="rId7"/>
    <p:sldId id="258" r:id="rId8"/>
    <p:sldId id="265" r:id="rId9"/>
    <p:sldId id="266" r:id="rId10"/>
    <p:sldId id="296" r:id="rId11"/>
    <p:sldId id="377" r:id="rId12"/>
    <p:sldId id="381" r:id="rId13"/>
    <p:sldId id="382" r:id="rId14"/>
    <p:sldId id="332" r:id="rId15"/>
    <p:sldId id="282" r:id="rId16"/>
    <p:sldId id="269" r:id="rId17"/>
    <p:sldId id="268" r:id="rId18"/>
    <p:sldId id="267" r:id="rId19"/>
    <p:sldId id="270" r:id="rId20"/>
    <p:sldId id="257" r:id="rId21"/>
    <p:sldId id="361" r:id="rId22"/>
    <p:sldId id="379" r:id="rId23"/>
    <p:sldId id="300" r:id="rId24"/>
    <p:sldId id="278" r:id="rId25"/>
    <p:sldId id="274" r:id="rId26"/>
    <p:sldId id="383" r:id="rId27"/>
    <p:sldId id="275" r:id="rId28"/>
    <p:sldId id="365" r:id="rId29"/>
    <p:sldId id="366" r:id="rId30"/>
    <p:sldId id="367" r:id="rId31"/>
    <p:sldId id="369" r:id="rId32"/>
    <p:sldId id="371" r:id="rId33"/>
    <p:sldId id="372" r:id="rId34"/>
    <p:sldId id="373" r:id="rId35"/>
    <p:sldId id="305" r:id="rId36"/>
    <p:sldId id="290" r:id="rId37"/>
    <p:sldId id="261" r:id="rId38"/>
    <p:sldId id="263" r:id="rId39"/>
    <p:sldId id="264" r:id="rId40"/>
    <p:sldId id="292" r:id="rId41"/>
    <p:sldId id="287" r:id="rId42"/>
    <p:sldId id="288" r:id="rId43"/>
    <p:sldId id="289" r:id="rId44"/>
    <p:sldId id="359" r:id="rId45"/>
    <p:sldId id="378" r:id="rId46"/>
    <p:sldId id="360" r:id="rId47"/>
    <p:sldId id="385" r:id="rId48"/>
    <p:sldId id="279" r:id="rId49"/>
    <p:sldId id="280" r:id="rId50"/>
    <p:sldId id="281" r:id="rId51"/>
    <p:sldId id="375" r:id="rId52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022"/>
    <a:srgbClr val="2F5B32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4" autoAdjust="0"/>
  </p:normalViewPr>
  <p:slideViewPr>
    <p:cSldViewPr>
      <p:cViewPr varScale="1">
        <p:scale>
          <a:sx n="92" d="100"/>
          <a:sy n="92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C5AE9237-30A9-4FE4-A583-A8F80505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C9F19-DE23-4B25-B4BE-BD076E707E86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746A8-924A-4B46-83C6-E0627EA4F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perioplic</a:t>
            </a:r>
            <a:r>
              <a:rPr lang="en-US" dirty="0" smtClean="0"/>
              <a:t> corium at the coronary 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Heel erosion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month old heifer with sub-clinical laminitis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3E8D-FCA5-4315-93A4-461CC054E0F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laminar corium</a:t>
            </a:r>
            <a:r>
              <a:rPr lang="en-US" sz="1200" dirty="0" smtClean="0"/>
              <a:t> </a:t>
            </a:r>
            <a:r>
              <a:rPr lang="en-US" sz="1200" dirty="0" err="1" smtClean="0"/>
              <a:t>corium</a:t>
            </a:r>
            <a:r>
              <a:rPr lang="en-US" sz="1200" dirty="0" smtClean="0"/>
              <a:t> of the sensitive </a:t>
            </a:r>
            <a:r>
              <a:rPr lang="en-US" sz="1200" dirty="0" err="1" smtClean="0"/>
              <a:t>laminae</a:t>
            </a:r>
            <a:r>
              <a:rPr lang="en-US" sz="1200" dirty="0" smtClean="0"/>
              <a:t> of the hoof. Bears </a:t>
            </a:r>
            <a:r>
              <a:rPr lang="en-US" sz="1200" dirty="0" err="1" smtClean="0"/>
              <a:t>laminae</a:t>
            </a:r>
            <a:r>
              <a:rPr lang="en-US" sz="1200" dirty="0" smtClean="0"/>
              <a:t> which </a:t>
            </a:r>
            <a:r>
              <a:rPr lang="en-US" sz="1200" dirty="0" err="1" smtClean="0"/>
              <a:t>interdigitate</a:t>
            </a:r>
            <a:r>
              <a:rPr lang="en-US" sz="1200" dirty="0" smtClean="0"/>
              <a:t> with lamellae of the hoof wall. Supplies nutrition to the horn and to the white zone of </a:t>
            </a:r>
            <a:r>
              <a:rPr lang="en-US" sz="1200" dirty="0" err="1" smtClean="0"/>
              <a:t>interlamellar</a:t>
            </a:r>
            <a:r>
              <a:rPr lang="en-US" sz="1200" dirty="0" smtClean="0"/>
              <a:t> horn.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051A-1BC6-46BE-9E75-630EDD87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D643-10A3-482A-B36E-58C792900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B143-03A6-45A5-B346-E7B535DE3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5052-5F33-4328-B981-68AFF256D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30BD-AF3D-46A0-A19E-A90AE63FB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78CAC1-31E7-400D-8F06-BEC06A089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4445-5580-4B8A-8938-679226CC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D22D-EBAD-4E4C-A98D-CF7D3A50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3854-E21F-4871-BC52-90E93574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A9C2-048C-477D-94D6-57753895A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DBBB-C1D3-4E59-8ADF-DDBE5B36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7088-EAC5-48B4-A525-FB916A2E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9ED6-5A35-4BD1-8747-01EF097E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F178-16CB-4BD8-9816-F9866B57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5B32"/>
            </a:gs>
            <a:gs pos="100000">
              <a:srgbClr val="162A1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2E02987F-AA32-481F-86FD-39BB3656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Herd management of musculoskeletal disorders in cattle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Simon Kenyon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Laminitis in Dairy Cattle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Laminitis: Inflammation of the laminar corium of the hoof wall and the sole corium</a:t>
            </a:r>
          </a:p>
        </p:txBody>
      </p:sp>
      <p:sp>
        <p:nvSpPr>
          <p:cNvPr id="8196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8197" name="Picture 4" descr="PPT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4724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Laminitis in Dairy Cattle</a:t>
            </a:r>
            <a:endParaRPr lang="en-US" dirty="0"/>
          </a:p>
        </p:txBody>
      </p:sp>
      <p:pic>
        <p:nvPicPr>
          <p:cNvPr id="40962" name="Picture 2" descr="C:\Documents and Settings\skenyon\My Documents\My Pictures\scanned slides CD1\Lamenitis\Signs_of_hoof_problems\Roach_Back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848600" cy="5132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rbarin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989013"/>
            <a:ext cx="8847137" cy="4879975"/>
          </a:xfrm>
          <a:prstGeom prst="rect">
            <a:avLst/>
          </a:prstGeom>
          <a:noFill/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90800" y="269875"/>
            <a:ext cx="382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Locomotion Scoring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524000" y="6248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i="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ZINPRO </a:t>
            </a:r>
            <a:r>
              <a:rPr lang="en-US" sz="1800" b="1" i="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Corp.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rbari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74613"/>
            <a:ext cx="8305800" cy="6707187"/>
          </a:xfrm>
          <a:prstGeom prst="rect">
            <a:avLst/>
          </a:prstGeom>
          <a:noFill/>
          <a:effectLst>
            <a:outerShdw dist="53882" dir="27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Significance of Locomotion Scores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Cows with a locomotion score &gt; 2</a:t>
            </a:r>
          </a:p>
          <a:p>
            <a:pPr lvl="1"/>
            <a:r>
              <a:rPr lang="en-US" sz="2400"/>
              <a:t>2.8 times more likely to have </a:t>
            </a:r>
            <a:r>
              <a:rPr lang="en-US" sz="2400" b="1" u="sng"/>
              <a:t>increased days to first service</a:t>
            </a:r>
          </a:p>
          <a:p>
            <a:pPr lvl="1"/>
            <a:r>
              <a:rPr lang="en-US" sz="2400"/>
              <a:t>15.6 times more likely to have </a:t>
            </a:r>
            <a:r>
              <a:rPr lang="en-US" sz="2400" b="1" u="sng"/>
              <a:t>increased days open</a:t>
            </a:r>
          </a:p>
          <a:p>
            <a:pPr lvl="1"/>
            <a:r>
              <a:rPr lang="en-US" sz="2400"/>
              <a:t>9.0 times more likely to have </a:t>
            </a:r>
            <a:r>
              <a:rPr lang="en-US" sz="2400" b="1" u="sng"/>
              <a:t>more services per conception</a:t>
            </a:r>
            <a:endParaRPr lang="en-US" sz="2400"/>
          </a:p>
          <a:p>
            <a:pPr lvl="1"/>
            <a:r>
              <a:rPr lang="en-US" sz="2400"/>
              <a:t>8.4 times </a:t>
            </a:r>
            <a:r>
              <a:rPr lang="en-US" sz="2400" b="1" u="sng"/>
              <a:t>more likely to be culled</a:t>
            </a:r>
            <a:r>
              <a:rPr lang="en-US" sz="2400"/>
              <a:t> than herdmates</a:t>
            </a:r>
          </a:p>
          <a:p>
            <a:pPr>
              <a:buFontTx/>
              <a:buNone/>
            </a:pPr>
            <a:r>
              <a:rPr lang="en-US" sz="2800" u="sng"/>
              <a:t>________________________________________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417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CCFF"/>
                </a:solidFill>
                <a:latin typeface="Times New Roman" pitchFamily="18" charset="0"/>
              </a:rPr>
              <a:t>Sprecher</a:t>
            </a:r>
            <a:r>
              <a:rPr lang="en-US" sz="1400" b="1" dirty="0">
                <a:solidFill>
                  <a:srgbClr val="00CCFF"/>
                </a:solidFill>
                <a:latin typeface="Times New Roman" pitchFamily="18" charset="0"/>
              </a:rPr>
              <a:t>, </a:t>
            </a:r>
            <a:r>
              <a:rPr lang="en-US" sz="1400" b="1" i="1" dirty="0">
                <a:solidFill>
                  <a:srgbClr val="00CCFF"/>
                </a:solidFill>
                <a:latin typeface="Times New Roman" pitchFamily="18" charset="0"/>
              </a:rPr>
              <a:t>et al.,</a:t>
            </a:r>
            <a:r>
              <a:rPr lang="en-US" sz="1400" b="1" dirty="0">
                <a:solidFill>
                  <a:srgbClr val="00CCFF"/>
                </a:solidFill>
                <a:latin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CCFF"/>
                </a:solidFill>
                <a:latin typeface="Times New Roman" pitchFamily="18" charset="0"/>
              </a:rPr>
              <a:t>Theriogenology</a:t>
            </a:r>
            <a:r>
              <a:rPr lang="en-US" sz="1400" b="1" dirty="0">
                <a:solidFill>
                  <a:srgbClr val="00CCFF"/>
                </a:solidFill>
                <a:latin typeface="Times New Roman" pitchFamily="18" charset="0"/>
              </a:rPr>
              <a:t>, 1997, 47:1179-1187.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of Lameness on Culling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NAHMS, USDA 1996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15% of culling because of lameness</a:t>
            </a:r>
          </a:p>
          <a:p>
            <a:pPr lvl="1" eaLnBrk="1" hangingPunct="1"/>
            <a:r>
              <a:rPr lang="en-US" smtClean="0"/>
              <a:t>Additional impact on milk yield, and reproduction.</a:t>
            </a:r>
          </a:p>
          <a:p>
            <a:pPr lvl="1" eaLnBrk="1" hangingPunct="1"/>
            <a:r>
              <a:rPr lang="en-US" smtClean="0"/>
              <a:t>Estimated that indirect effects of lameness contribute to another 49% of culls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horse hoof 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"/>
            <a:ext cx="57388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4" descr="horse lamellae micr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3657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orse lamell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85800"/>
            <a:ext cx="36480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5800" y="23622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Horse pedal bone “hangs”in the lamellae</a:t>
            </a: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2133600" y="3352800"/>
            <a:ext cx="2819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2133600" y="2438400"/>
            <a:ext cx="434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Laminitis in the Horse</a:t>
            </a:r>
          </a:p>
        </p:txBody>
      </p:sp>
      <p:pic>
        <p:nvPicPr>
          <p:cNvPr id="15363" name="Picture 4" descr="Laminitis horse ro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laminitis horse diagra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1676400"/>
            <a:ext cx="38862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orselaminitis x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5008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Recognize the common musculoskeletal disorders of cattle</a:t>
            </a:r>
          </a:p>
          <a:p>
            <a:pPr eaLnBrk="1" hangingPunct="1"/>
            <a:r>
              <a:rPr lang="en-US" smtClean="0"/>
              <a:t>Understand the management factors that lead to them</a:t>
            </a:r>
          </a:p>
          <a:p>
            <a:pPr eaLnBrk="1" hangingPunct="1"/>
            <a:r>
              <a:rPr lang="en-US" smtClean="0"/>
              <a:t>Understand prevention, monitoring and control of these conditions</a:t>
            </a:r>
          </a:p>
          <a:p>
            <a:pPr eaLnBrk="1" hangingPunct="1"/>
            <a:r>
              <a:rPr lang="en-US" smtClean="0"/>
              <a:t>Review treatment options for individual animals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Cow is Not a Horse</a:t>
            </a:r>
          </a:p>
        </p:txBody>
      </p:sp>
      <p:pic>
        <p:nvPicPr>
          <p:cNvPr id="17411" name="Picture 4" descr="laminitis cow diagr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905000"/>
            <a:ext cx="5943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laptop documents Aug 2009\vcs539\hoof 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6" y="685800"/>
            <a:ext cx="7830504" cy="524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l Ero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2394" y="0"/>
            <a:ext cx="4640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Bovine Suspensory Apparatus</a:t>
            </a:r>
          </a:p>
        </p:txBody>
      </p:sp>
      <p:pic>
        <p:nvPicPr>
          <p:cNvPr id="57349" name="Picture 5" descr="Par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</p:pic>
      <p:pic>
        <p:nvPicPr>
          <p:cNvPr id="57350" name="Picture 6" descr="parmaklau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668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88925" y="5294313"/>
            <a:ext cx="848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P3 fixed supported by digital cushion and suspended by bundles of collagen fibers</a:t>
            </a:r>
          </a:p>
          <a:p>
            <a:r>
              <a:rPr lang="en-US" sz="1800" i="0"/>
              <a:t>attached to the basement layer of the abaxial wall.  If fibers stretch P3 sinks and </a:t>
            </a:r>
          </a:p>
          <a:p>
            <a:r>
              <a:rPr lang="en-US" sz="1800" i="0"/>
              <a:t>Deforms and compresses the sole.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88925" y="6372225"/>
            <a:ext cx="21637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i="0">
                <a:solidFill>
                  <a:srgbClr val="3399FF"/>
                </a:solidFill>
              </a:rPr>
              <a:t>From Lischer &amp; Ossent, 2007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Laminitis and Sinkage of P</a:t>
            </a:r>
            <a:r>
              <a:rPr lang="en-US" baseline="-25000" smtClean="0"/>
              <a:t>3</a:t>
            </a:r>
            <a:r>
              <a:rPr lang="en-US" smtClean="0"/>
              <a:t> on the Digital Cushion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 </a:t>
            </a:r>
            <a:endParaRPr lang="en-US" sz="1600" smtClean="0"/>
          </a:p>
        </p:txBody>
      </p:sp>
      <p:pic>
        <p:nvPicPr>
          <p:cNvPr id="29700" name="Picture 4" descr="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482975" cy="4525963"/>
          </a:xfrm>
          <a:effectLst>
            <a:outerShdw dist="53882" dir="2700000" algn="ctr" rotWithShape="0">
              <a:schemeClr val="tx2"/>
            </a:outerShdw>
          </a:effectLst>
        </p:spPr>
      </p:pic>
      <p:pic>
        <p:nvPicPr>
          <p:cNvPr id="29701" name="Picture 5" descr="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3482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6400800"/>
            <a:ext cx="2206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i="0">
                <a:solidFill>
                  <a:srgbClr val="3399FF"/>
                </a:solidFill>
              </a:rPr>
              <a:t>From Lischer &amp; Ossent,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laminitis bovine bergs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8392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8925" y="6208713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From Bergsten,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w 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1"/>
            <a:ext cx="8607174" cy="5688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Factors in the Cow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Nutritional i.e. rumen acidosis</a:t>
            </a:r>
          </a:p>
          <a:p>
            <a:pPr eaLnBrk="1" hangingPunct="1"/>
            <a:r>
              <a:rPr lang="en-US" smtClean="0"/>
              <a:t>Calving</a:t>
            </a:r>
          </a:p>
          <a:p>
            <a:pPr eaLnBrk="1" hangingPunct="1"/>
            <a:r>
              <a:rPr lang="en-US" smtClean="0"/>
              <a:t>Compression and pressure effects on the digital cushion</a:t>
            </a:r>
          </a:p>
          <a:p>
            <a:pPr eaLnBrk="1" hangingPunct="1"/>
            <a:r>
              <a:rPr lang="en-US" smtClean="0"/>
              <a:t>Thinning of the sole </a:t>
            </a:r>
          </a:p>
          <a:p>
            <a:pPr eaLnBrk="1" hangingPunct="1"/>
            <a:r>
              <a:rPr lang="en-US" smtClean="0"/>
              <a:t>Mechanical stress on the foot</a:t>
            </a:r>
          </a:p>
          <a:p>
            <a:pPr eaLnBrk="1" hangingPunct="1"/>
            <a:r>
              <a:rPr lang="en-US" smtClean="0"/>
              <a:t>Uneven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Dairy Nutrition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Maximize dry matter intake</a:t>
            </a:r>
          </a:p>
          <a:p>
            <a:r>
              <a:rPr lang="en-US"/>
              <a:t>Maximize energy intake</a:t>
            </a:r>
          </a:p>
          <a:p>
            <a:r>
              <a:rPr lang="en-US"/>
              <a:t>Preserve rumen health</a:t>
            </a:r>
          </a:p>
          <a:p>
            <a:r>
              <a:rPr lang="en-US"/>
              <a:t>Protect the transition cow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ows at fenceline fee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0688"/>
            <a:ext cx="9144000" cy="601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Common musculoskeletal problems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Laminitis and hoof horn quality problems</a:t>
            </a:r>
          </a:p>
          <a:p>
            <a:pPr eaLnBrk="1" hangingPunct="1"/>
            <a:r>
              <a:rPr lang="en-US" dirty="0" smtClean="0"/>
              <a:t>Infectious conditions of the bovine foot</a:t>
            </a:r>
          </a:p>
          <a:p>
            <a:pPr eaLnBrk="1" hangingPunct="1"/>
            <a:r>
              <a:rPr lang="en-US" dirty="0" smtClean="0"/>
              <a:t>Joint disease</a:t>
            </a:r>
          </a:p>
          <a:p>
            <a:pPr eaLnBrk="1" hangingPunct="1"/>
            <a:r>
              <a:rPr lang="en-US" dirty="0" smtClean="0"/>
              <a:t>Nutritional &amp; toxic</a:t>
            </a:r>
          </a:p>
          <a:p>
            <a:pPr eaLnBrk="1" hangingPunct="1"/>
            <a:r>
              <a:rPr lang="en-US" dirty="0" smtClean="0"/>
              <a:t>Other conditions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2F5B32">
                <a:alpha val="40000"/>
              </a:srgbClr>
            </a:gs>
            <a:gs pos="100000">
              <a:srgbClr val="162A1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Energy&amp; Fiber Constraints</a:t>
            </a:r>
          </a:p>
        </p:txBody>
      </p:sp>
      <p:graphicFrame>
        <p:nvGraphicFramePr>
          <p:cNvPr id="125952" name="Object 0"/>
          <p:cNvGraphicFramePr>
            <a:graphicFrameLocks noChangeAspect="1"/>
          </p:cNvGraphicFramePr>
          <p:nvPr>
            <p:ph type="tbl" idx="1"/>
          </p:nvPr>
        </p:nvGraphicFramePr>
        <p:xfrm>
          <a:off x="1295400" y="2801938"/>
          <a:ext cx="8134350" cy="3940175"/>
        </p:xfrm>
        <a:graphic>
          <a:graphicData uri="http://schemas.openxmlformats.org/presentationml/2006/ole">
            <p:oleObj spid="_x0000_s38914" name="Document" r:id="rId4" imgW="8138160" imgH="3942720" progId="Word.Document.8">
              <p:embed/>
            </p:oleObj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667000" y="1625600"/>
            <a:ext cx="434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Percent of Ration Dry Matter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2F5B32">
                <a:alpha val="46000"/>
              </a:srgbClr>
            </a:gs>
            <a:gs pos="100000">
              <a:srgbClr val="162A1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Forage : Concentrate Ratio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609600" y="3124200"/>
          <a:ext cx="7924800" cy="3986213"/>
        </p:xfrm>
        <a:graphic>
          <a:graphicData uri="http://schemas.openxmlformats.org/presentationml/2006/ole">
            <p:oleObj spid="_x0000_s39938" name="Document" r:id="rId4" imgW="7930440" imgH="3990960" progId="Word.Document.8">
              <p:embed/>
            </p:oleObj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17925" y="1924050"/>
            <a:ext cx="1900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Hay:Grain</a:t>
            </a:r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200400" y="3733800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rumen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LDAherd2 hay fee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238"/>
            <a:ext cx="9144000" cy="584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DAherd1hay fee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0075"/>
            <a:ext cx="8839200" cy="565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Cow Time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3-5 hours eating</a:t>
            </a:r>
          </a:p>
          <a:p>
            <a:pPr eaLnBrk="1" hangingPunct="1"/>
            <a:r>
              <a:rPr lang="en-US" smtClean="0"/>
              <a:t>9 – 14 meals</a:t>
            </a:r>
          </a:p>
          <a:p>
            <a:pPr eaLnBrk="1" hangingPunct="1"/>
            <a:r>
              <a:rPr lang="en-US" smtClean="0"/>
              <a:t>48,080 chews (10% of energy use)</a:t>
            </a:r>
          </a:p>
          <a:p>
            <a:pPr eaLnBrk="1" hangingPunct="1"/>
            <a:r>
              <a:rPr lang="en-US" smtClean="0"/>
              <a:t>7 – 10 hours ruminating</a:t>
            </a:r>
          </a:p>
          <a:p>
            <a:pPr eaLnBrk="1" hangingPunct="1"/>
            <a:r>
              <a:rPr lang="en-US" smtClean="0"/>
              <a:t>30 minutes drinking</a:t>
            </a:r>
          </a:p>
          <a:p>
            <a:pPr eaLnBrk="1" hangingPunct="1"/>
            <a:r>
              <a:rPr lang="en-US" smtClean="0"/>
              <a:t>2-3 hours milking</a:t>
            </a:r>
          </a:p>
          <a:p>
            <a:pPr eaLnBrk="1" hangingPunct="1"/>
            <a:r>
              <a:rPr lang="en-US" smtClean="0"/>
              <a:t>Needs 10 hours of lying/resting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Freestall comfort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Phillips freest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81125"/>
            <a:ext cx="8229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Mattresses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743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Resilient</a:t>
            </a:r>
          </a:p>
          <a:p>
            <a:pPr eaLnBrk="1" hangingPunct="1"/>
            <a:r>
              <a:rPr lang="en-US" sz="2800" smtClean="0"/>
              <a:t>Well bedded</a:t>
            </a:r>
          </a:p>
          <a:p>
            <a:pPr eaLnBrk="1" hangingPunct="1"/>
            <a:r>
              <a:rPr lang="en-US" sz="2800" smtClean="0"/>
              <a:t>Knee test</a:t>
            </a:r>
          </a:p>
        </p:txBody>
      </p:sp>
      <p:pic>
        <p:nvPicPr>
          <p:cNvPr id="25604" name="Picture 4" descr="matress ho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65550" y="1851025"/>
            <a:ext cx="4840288" cy="3346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Stall Use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191000" cy="41148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26628" name="Picture 4" descr="freestall cow stand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00200"/>
            <a:ext cx="7162800" cy="477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rder silo sh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3" y="0"/>
            <a:ext cx="44989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Lameness in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95% of lame cattle are dairy breeds</a:t>
            </a:r>
          </a:p>
          <a:p>
            <a:r>
              <a:rPr lang="en-US" dirty="0" smtClean="0"/>
              <a:t>80% of cases involve the digits</a:t>
            </a:r>
          </a:p>
          <a:p>
            <a:r>
              <a:rPr lang="en-US" dirty="0" smtClean="0"/>
              <a:t>80% of digital lameness involves the </a:t>
            </a:r>
            <a:r>
              <a:rPr lang="en-US" dirty="0" err="1" smtClean="0"/>
              <a:t>hindlimbs</a:t>
            </a:r>
            <a:endParaRPr lang="en-US" dirty="0" smtClean="0"/>
          </a:p>
          <a:p>
            <a:r>
              <a:rPr lang="en-US" dirty="0" smtClean="0"/>
              <a:t>50% of digital lameness involves the horn and 50% the skin (mostly heel warts)</a:t>
            </a:r>
          </a:p>
          <a:p>
            <a:r>
              <a:rPr lang="en-US" dirty="0" smtClean="0"/>
              <a:t>70% 0f the horny lesions involve the outer claw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4" descr="rumen pH &amp; ambient temper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49288"/>
            <a:ext cx="73152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ws at water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2938"/>
            <a:ext cx="8686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ws at water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3032125"/>
            <a:ext cx="1238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ows at water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81038"/>
            <a:ext cx="88582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3" descr="cows at waterer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838200"/>
            <a:ext cx="8686800" cy="5557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:\laptop documents Aug 2009\My documents\My Pictures\scanned slides CD1\Lamenitis\Hoof_problems\Overgrown_hoov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19628" cy="598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skenyon\My Documents\My Pictures\scanned slides CD1\Lamenitis\Hoof_problems\20M_heifer_w_subclin_l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-72166"/>
            <a:ext cx="4572000" cy="693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Flooring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Green concrete very abrasive</a:t>
            </a:r>
          </a:p>
          <a:p>
            <a:r>
              <a:rPr lang="en-US" sz="2800" dirty="0"/>
              <a:t>Grooving</a:t>
            </a:r>
          </a:p>
          <a:p>
            <a:r>
              <a:rPr lang="en-US" sz="2800" dirty="0"/>
              <a:t>Scrabbling</a:t>
            </a:r>
          </a:p>
          <a:p>
            <a:r>
              <a:rPr lang="en-US" sz="2800" dirty="0"/>
              <a:t>Rubber mats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33796" name="Picture 4" descr="straight groov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295400"/>
            <a:ext cx="3810000" cy="2227263"/>
          </a:xfrm>
          <a:noFill/>
          <a:ln/>
        </p:spPr>
      </p:pic>
      <p:pic>
        <p:nvPicPr>
          <p:cNvPr id="33797" name="Picture 5" descr="groo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32004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skenyon\My Documents\My Pictures\scanned slides CD1\Lamenitis\Treatments\Leg_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84794" cy="553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of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927225" y="304800"/>
            <a:ext cx="5287963" cy="62484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035675"/>
            <a:ext cx="1843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3399FF"/>
                </a:solidFill>
                <a:latin typeface="Times New Roman" pitchFamily="18" charset="0"/>
              </a:rPr>
              <a:t>T. Raven, Cattle Footcare </a:t>
            </a:r>
          </a:p>
          <a:p>
            <a:r>
              <a:rPr lang="en-US" sz="1200" i="0">
                <a:solidFill>
                  <a:srgbClr val="3399FF"/>
                </a:solidFill>
                <a:latin typeface="Times New Roman" pitchFamily="18" charset="0"/>
              </a:rPr>
              <a:t>and Claw Trimming, 1989.</a:t>
            </a:r>
          </a:p>
          <a:p>
            <a:endParaRPr lang="en-US" i="0">
              <a:solidFill>
                <a:srgbClr val="3399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w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675" y="228600"/>
            <a:ext cx="4691063" cy="6400800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3399FF"/>
                </a:solidFill>
                <a:latin typeface="Times New Roman" pitchFamily="18" charset="0"/>
              </a:rPr>
              <a:t>T. Raven, Cattle Footcare </a:t>
            </a:r>
          </a:p>
          <a:p>
            <a:r>
              <a:rPr lang="en-US" sz="1200" i="0">
                <a:solidFill>
                  <a:srgbClr val="3399FF"/>
                </a:solidFill>
                <a:latin typeface="Times New Roman" pitchFamily="18" charset="0"/>
              </a:rPr>
              <a:t>and Claw Trimming, 1989.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Diseases of the hoof 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Laminitis – inflammation of the laminar corium, founder</a:t>
            </a:r>
          </a:p>
          <a:p>
            <a:r>
              <a:rPr lang="en-US" sz="2800" dirty="0" smtClean="0"/>
              <a:t>Sole hemorrhage, sole ulcer, under-run sole</a:t>
            </a:r>
          </a:p>
          <a:p>
            <a:r>
              <a:rPr lang="en-US" sz="2800" dirty="0" smtClean="0"/>
              <a:t>White line disease – separation of the laminar corium</a:t>
            </a:r>
          </a:p>
          <a:p>
            <a:r>
              <a:rPr lang="en-US" sz="2800" dirty="0" smtClean="0"/>
              <a:t>Heel erosion – slurry foot</a:t>
            </a:r>
          </a:p>
          <a:p>
            <a:r>
              <a:rPr lang="en-US" sz="2800" dirty="0" smtClean="0"/>
              <a:t>Double sole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063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Cole_Freestall_comf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6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05200" y="17526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i="0">
              <a:solidFill>
                <a:schemeClr val="tx2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80125" y="38496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sole</a:t>
            </a:r>
            <a:endParaRPr lang="en-US" dirty="0"/>
          </a:p>
        </p:txBody>
      </p:sp>
      <p:pic>
        <p:nvPicPr>
          <p:cNvPr id="4" name="Content Placeholder 3" descr="double s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53407"/>
            <a:ext cx="5124450" cy="43147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Solar_hemmorages_heel_eros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42465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cute lamin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7414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5334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i="0">
                <a:latin typeface="Times New Roman" pitchFamily="18" charset="0"/>
              </a:rPr>
              <a:t>Under-run Sole and Hemorrhage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Acute Laminitis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20574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000" dirty="0" err="1" smtClean="0"/>
              <a:t>Roached</a:t>
            </a:r>
            <a:r>
              <a:rPr lang="en-US" sz="2000" dirty="0" smtClean="0"/>
              <a:t> back</a:t>
            </a:r>
          </a:p>
          <a:p>
            <a:pPr eaLnBrk="1" hangingPunct="1">
              <a:buNone/>
            </a:pPr>
            <a:r>
              <a:rPr lang="en-US" sz="2000" dirty="0" smtClean="0"/>
              <a:t>Obviously sore feet</a:t>
            </a:r>
          </a:p>
          <a:p>
            <a:pPr eaLnBrk="1" hangingPunct="1">
              <a:buNone/>
            </a:pPr>
            <a:r>
              <a:rPr lang="en-US" sz="2000" dirty="0" smtClean="0"/>
              <a:t>Extremely reluctant to walk</a:t>
            </a:r>
            <a:endParaRPr lang="en-US" sz="2000" b="1" dirty="0" smtClean="0"/>
          </a:p>
        </p:txBody>
      </p:sp>
      <p:pic>
        <p:nvPicPr>
          <p:cNvPr id="9220" name="Picture 5" descr="PPT1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362200" cy="20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Poor_roach_back_cow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3600" y="2819400"/>
            <a:ext cx="3013065" cy="1961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625</Words>
  <Application>Microsoft Office PowerPoint</Application>
  <PresentationFormat>On-screen Show (4:3)</PresentationFormat>
  <Paragraphs>159</Paragraphs>
  <Slides>51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Document</vt:lpstr>
      <vt:lpstr>Herd management of musculoskeletal disorders in cattle</vt:lpstr>
      <vt:lpstr>Objectives</vt:lpstr>
      <vt:lpstr>Common musculoskeletal problems</vt:lpstr>
      <vt:lpstr>Lameness in cattle</vt:lpstr>
      <vt:lpstr>Diseases of the hoof horn</vt:lpstr>
      <vt:lpstr>Double sole</vt:lpstr>
      <vt:lpstr>Slide 7</vt:lpstr>
      <vt:lpstr>Slide 8</vt:lpstr>
      <vt:lpstr>Acute Laminitis</vt:lpstr>
      <vt:lpstr>Laminitis in Dairy Cattle</vt:lpstr>
      <vt:lpstr>Laminitis in Dairy Cattle</vt:lpstr>
      <vt:lpstr>Slide 12</vt:lpstr>
      <vt:lpstr>Slide 13</vt:lpstr>
      <vt:lpstr>Significance of Locomotion Scores</vt:lpstr>
      <vt:lpstr>Impact of Lameness on Culling</vt:lpstr>
      <vt:lpstr>Slide 16</vt:lpstr>
      <vt:lpstr>Slide 17</vt:lpstr>
      <vt:lpstr>Laminitis in the Horse</vt:lpstr>
      <vt:lpstr>Slide 19</vt:lpstr>
      <vt:lpstr>A Cow is Not a Horse</vt:lpstr>
      <vt:lpstr>Slide 21</vt:lpstr>
      <vt:lpstr>Slide 22</vt:lpstr>
      <vt:lpstr>Bovine Suspensory Apparatus</vt:lpstr>
      <vt:lpstr>Effects of Laminitis and Sinkage of P3 on the Digital Cushion</vt:lpstr>
      <vt:lpstr>Slide 25</vt:lpstr>
      <vt:lpstr>Slide 26</vt:lpstr>
      <vt:lpstr>Risk Factors in the Cow</vt:lpstr>
      <vt:lpstr>Dairy Nutrition</vt:lpstr>
      <vt:lpstr>Slide 29</vt:lpstr>
      <vt:lpstr>Energy&amp; Fiber Constraints</vt:lpstr>
      <vt:lpstr>Forage : Concentrate Ratio</vt:lpstr>
      <vt:lpstr>Slide 32</vt:lpstr>
      <vt:lpstr>Slide 33</vt:lpstr>
      <vt:lpstr>Slide 34</vt:lpstr>
      <vt:lpstr>Cow Time Management</vt:lpstr>
      <vt:lpstr>Freestall comfort</vt:lpstr>
      <vt:lpstr>Mattresses</vt:lpstr>
      <vt:lpstr>Free Stall Use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Flooring</vt:lpstr>
      <vt:lpstr>Slide 47</vt:lpstr>
      <vt:lpstr>Slide 48</vt:lpstr>
      <vt:lpstr>Slide 49</vt:lpstr>
      <vt:lpstr>Slide 50</vt:lpstr>
      <vt:lpstr>Slide 51</vt:lpstr>
    </vt:vector>
  </TitlesOfParts>
  <Company>VCS 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Laminitis</dc:title>
  <dc:creator>skenyon</dc:creator>
  <cp:lastModifiedBy>skenyon</cp:lastModifiedBy>
  <cp:revision>208</cp:revision>
  <dcterms:created xsi:type="dcterms:W3CDTF">2005-02-08T19:04:34Z</dcterms:created>
  <dcterms:modified xsi:type="dcterms:W3CDTF">2010-05-28T14:40:56Z</dcterms:modified>
</cp:coreProperties>
</file>