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5" r:id="rId5"/>
    <p:sldId id="261" r:id="rId6"/>
    <p:sldId id="263" r:id="rId7"/>
    <p:sldId id="262" r:id="rId8"/>
    <p:sldId id="260" r:id="rId9"/>
    <p:sldId id="264" r:id="rId10"/>
    <p:sldId id="296" r:id="rId11"/>
    <p:sldId id="297" r:id="rId12"/>
    <p:sldId id="286" r:id="rId13"/>
    <p:sldId id="266" r:id="rId14"/>
    <p:sldId id="267" r:id="rId15"/>
    <p:sldId id="269" r:id="rId16"/>
    <p:sldId id="270" r:id="rId17"/>
    <p:sldId id="271" r:id="rId18"/>
    <p:sldId id="272" r:id="rId19"/>
    <p:sldId id="287" r:id="rId20"/>
    <p:sldId id="268" r:id="rId21"/>
    <p:sldId id="304" r:id="rId22"/>
    <p:sldId id="303" r:id="rId23"/>
    <p:sldId id="278" r:id="rId24"/>
    <p:sldId id="302" r:id="rId25"/>
    <p:sldId id="277" r:id="rId26"/>
    <p:sldId id="279" r:id="rId27"/>
    <p:sldId id="298" r:id="rId28"/>
    <p:sldId id="299" r:id="rId29"/>
    <p:sldId id="300" r:id="rId30"/>
    <p:sldId id="301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E075-45E5-4BBA-ACA1-597A29867335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A176-2F74-4C18-9AFB-04B3800B0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Endophyte</a:t>
            </a:r>
            <a:r>
              <a:rPr lang="en-US" dirty="0" smtClean="0"/>
              <a:t> is highest concentration in the seeds and lower leaf sheath.  90% of tall fescue is </a:t>
            </a:r>
            <a:r>
              <a:rPr lang="en-US" dirty="0" err="1" smtClean="0"/>
              <a:t>endophyte</a:t>
            </a:r>
            <a:r>
              <a:rPr lang="en-US" dirty="0" smtClean="0"/>
              <a:t> infested.</a:t>
            </a:r>
          </a:p>
          <a:p>
            <a:endParaRPr lang="en-US" dirty="0" smtClean="0"/>
          </a:p>
          <a:p>
            <a:r>
              <a:rPr lang="en-US" dirty="0" smtClean="0"/>
              <a:t>Send 15 stems to the lab – pull, don’t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Calves frequently shows</a:t>
            </a:r>
            <a:r>
              <a:rPr lang="en-US" baseline="0" dirty="0" smtClean="0"/>
              <a:t> signs of NMD after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Spastic paresis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Diseases of the hoof are mostly a</a:t>
            </a:r>
            <a:r>
              <a:rPr lang="en-US" baseline="0" dirty="0" smtClean="0"/>
              <a:t> result of management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B27B-DB1B-416B-A8EC-8228197C97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Aka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746A8-924A-4B46-83C6-E0627EA4F7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5B32"/>
            </a:gs>
            <a:gs pos="100000">
              <a:srgbClr val="162A1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45D7-E948-4B35-9291-DC3119AD213F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1003-5649-42FD-823F-CE2B9BC243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Musculoskeletal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Kenyon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 tissue inflam Kn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3086100" cy="4712472"/>
          </a:xfrm>
          <a:prstGeom prst="rect">
            <a:avLst/>
          </a:prstGeom>
        </p:spPr>
      </p:pic>
      <p:pic>
        <p:nvPicPr>
          <p:cNvPr id="3" name="Picture 2" descr="septic arthrit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3398" y="1066799"/>
            <a:ext cx="3806202" cy="4582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943600"/>
            <a:ext cx="659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bg1"/>
                </a:solidFill>
              </a:rPr>
              <a:t>Soft tissue inflammation                                     Septic arthritis</a:t>
            </a:r>
            <a:endParaRPr lang="en-US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intill_kne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351" y="1143000"/>
            <a:ext cx="5200649" cy="3900487"/>
          </a:xfrm>
          <a:prstGeom prst="rect">
            <a:avLst/>
          </a:prstGeom>
        </p:spPr>
      </p:pic>
      <p:pic>
        <p:nvPicPr>
          <p:cNvPr id="4" name="Picture 3" descr="navel_infe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f ear dr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799" y="0"/>
            <a:ext cx="48025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Fescue foot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TallFescuePl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2809875" cy="4286250"/>
          </a:xfrm>
        </p:spPr>
      </p:pic>
      <p:pic>
        <p:nvPicPr>
          <p:cNvPr id="5" name="Picture 4" descr="TallFescue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676400"/>
            <a:ext cx="2809875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Fescue foot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escueFootLe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4699888" cy="3048000"/>
          </a:xfrm>
        </p:spPr>
      </p:pic>
      <p:pic>
        <p:nvPicPr>
          <p:cNvPr id="5" name="Picture 4" descr="tailtipnecro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124200"/>
            <a:ext cx="3895725" cy="292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38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 also to “summer slump” (epidemic hyperthermia)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_White_Muscle_ed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420688"/>
            <a:ext cx="4533900" cy="3086100"/>
          </a:xfrm>
          <a:prstGeom prst="rect">
            <a:avLst/>
          </a:prstGeom>
          <a:noFill/>
        </p:spPr>
      </p:pic>
      <p:pic>
        <p:nvPicPr>
          <p:cNvPr id="47109" name="Picture 5" descr="S_White_Muscle_HT_edi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46450"/>
            <a:ext cx="4533900" cy="32750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bg1"/>
                </a:solidFill>
              </a:rPr>
              <a:t>Enzootic nutritional </a:t>
            </a:r>
            <a:r>
              <a:rPr lang="en-US" sz="1800" i="0" dirty="0" err="1" smtClean="0">
                <a:solidFill>
                  <a:schemeClr val="bg1"/>
                </a:solidFill>
              </a:rPr>
              <a:t>myopathy</a:t>
            </a:r>
            <a:endParaRPr lang="en-US" sz="1800" i="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(White Muscle Disease)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lf runn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"/>
            <a:ext cx="6204168" cy="63632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enium 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609600"/>
            <a:ext cx="6248399" cy="568764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PT51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-119052"/>
            <a:ext cx="4495800" cy="69725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stic paresis2 mer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752600"/>
            <a:ext cx="2922270" cy="4545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290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Spastic paresis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igal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Hygromata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arpal hygroma FA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3581400" cy="5210937"/>
          </a:xfrm>
        </p:spPr>
      </p:pic>
      <p:pic>
        <p:nvPicPr>
          <p:cNvPr id="5" name="Picture 4" descr="info_cowbehavef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828800"/>
            <a:ext cx="4800804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400800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FAO </a:t>
            </a:r>
            <a:r>
              <a:rPr lang="en-US" sz="1100" dirty="0" err="1" smtClean="0"/>
              <a:t>pic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5410200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Neil Anderson, OMAFRA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uffed h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528632"/>
            <a:ext cx="4800600" cy="60021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Stifle injury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tifle inj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p lif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905000"/>
            <a:ext cx="3200400" cy="2478024"/>
          </a:xfrm>
        </p:spPr>
      </p:pic>
      <p:pic>
        <p:nvPicPr>
          <p:cNvPr id="5" name="Picture 4" descr="obturator paraly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0668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457200"/>
            <a:ext cx="443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Obturator</a:t>
            </a:r>
            <a:r>
              <a:rPr lang="en-US" sz="2400" dirty="0" smtClean="0">
                <a:solidFill>
                  <a:schemeClr val="bg1"/>
                </a:solidFill>
              </a:rPr>
              <a:t> and Sciatic Nerve Injury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Cow lift devices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cow s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9220" y="1600200"/>
            <a:ext cx="3230880" cy="4038600"/>
          </a:xfrm>
        </p:spPr>
      </p:pic>
      <p:pic>
        <p:nvPicPr>
          <p:cNvPr id="5" name="Picture 4" descr="aqua 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3136635" cy="4180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Aqua Cow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01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Slings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ar hobb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7696200" cy="57721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Coxofemoral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luxation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owner c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oof_trimming_stand_front_vei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3467100" cy="2281355"/>
          </a:xfrm>
        </p:spPr>
      </p:pic>
      <p:pic>
        <p:nvPicPr>
          <p:cNvPr id="5" name="Picture 4" descr="Hoof_trimming_stand_in_a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200400"/>
            <a:ext cx="4603430" cy="304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lt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ising_hoof_for_trimm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3505200" cy="5289341"/>
          </a:xfrm>
        </p:spPr>
      </p:pic>
      <p:pic>
        <p:nvPicPr>
          <p:cNvPr id="5" name="Picture 4" descr="Trimming_the_hoo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81000"/>
            <a:ext cx="3548353" cy="2356100"/>
          </a:xfrm>
          <a:prstGeom prst="rect">
            <a:avLst/>
          </a:prstGeom>
        </p:spPr>
      </p:pic>
      <p:pic>
        <p:nvPicPr>
          <p:cNvPr id="6" name="Picture 5" descr="Hoof_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838834"/>
            <a:ext cx="2464744" cy="37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Diseases of the hoof skin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dermatitis – hairy heel warts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Interdigital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necrobacillosis</a:t>
            </a:r>
            <a:r>
              <a:rPr lang="en-US" dirty="0" smtClean="0">
                <a:solidFill>
                  <a:schemeClr val="bg1"/>
                </a:solidFill>
              </a:rPr>
              <a:t> –</a:t>
            </a:r>
            <a:r>
              <a:rPr lang="en-US" dirty="0" err="1" smtClean="0">
                <a:solidFill>
                  <a:schemeClr val="bg1"/>
                </a:solidFill>
              </a:rPr>
              <a:t>phlegmon</a:t>
            </a:r>
            <a:r>
              <a:rPr lang="en-US" dirty="0" smtClean="0">
                <a:solidFill>
                  <a:schemeClr val="bg1"/>
                </a:solidFill>
              </a:rPr>
              <a:t>, foul in the foot, foot rot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Interdigital</a:t>
            </a:r>
            <a:r>
              <a:rPr lang="en-US" dirty="0" smtClean="0">
                <a:solidFill>
                  <a:schemeClr val="bg1"/>
                </a:solidFill>
              </a:rPr>
              <a:t> skin hyperplasia – corns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Interdigital</a:t>
            </a:r>
            <a:r>
              <a:rPr lang="en-US" dirty="0" smtClean="0">
                <a:solidFill>
                  <a:schemeClr val="bg1"/>
                </a:solidFill>
              </a:rPr>
              <a:t> dermatitis) and (</a:t>
            </a:r>
            <a:r>
              <a:rPr lang="en-US" dirty="0" err="1" smtClean="0">
                <a:solidFill>
                  <a:schemeClr val="bg1"/>
                </a:solidFill>
              </a:rPr>
              <a:t>verrucose</a:t>
            </a:r>
            <a:r>
              <a:rPr lang="en-US" dirty="0" smtClean="0">
                <a:solidFill>
                  <a:schemeClr val="bg1"/>
                </a:solidFill>
              </a:rPr>
              <a:t> dermatitis) – both probably the same as digital dermatitis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ont foot hob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895850" cy="2438400"/>
          </a:xfrm>
        </p:spPr>
      </p:pic>
      <p:pic>
        <p:nvPicPr>
          <p:cNvPr id="5" name="Picture 4" descr="beamhoo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838200"/>
            <a:ext cx="3529133" cy="52962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verallba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151688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95600" y="228600"/>
            <a:ext cx="276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i="0">
                <a:latin typeface="Times New Roman" pitchFamily="18" charset="0"/>
              </a:rPr>
              <a:t>Coverall Barn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Infectious </a:t>
            </a:r>
            <a:r>
              <a:rPr lang="en-US" dirty="0" err="1" smtClean="0">
                <a:solidFill>
                  <a:schemeClr val="bg1"/>
                </a:solidFill>
              </a:rPr>
              <a:t>pododermatitis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footrot JKirkpatri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636" y="1600200"/>
            <a:ext cx="68587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dermatitis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lame cow lea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4136" y="1600200"/>
            <a:ext cx="299572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dermatitis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igital dermatit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4557058" cy="4648200"/>
          </a:xfrm>
        </p:spPr>
      </p:pic>
      <p:pic>
        <p:nvPicPr>
          <p:cNvPr id="5" name="Content Placeholder 3" descr="digital dermatiti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81600" y="1752600"/>
            <a:ext cx="3632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iry heel wart hai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648200" cy="4271792"/>
          </a:xfrm>
        </p:spPr>
      </p:pic>
      <p:pic>
        <p:nvPicPr>
          <p:cNvPr id="5" name="Picture 4" descr="papillary digital dermatit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0800"/>
            <a:ext cx="4502812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257800"/>
            <a:ext cx="3063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 dirty="0" smtClean="0">
                <a:solidFill>
                  <a:schemeClr val="bg1"/>
                </a:solidFill>
              </a:rPr>
              <a:t>Read &amp; Walker </a:t>
            </a:r>
            <a:r>
              <a:rPr lang="en-US" sz="1100" dirty="0" smtClean="0">
                <a:solidFill>
                  <a:schemeClr val="bg1"/>
                </a:solidFill>
              </a:rPr>
              <a:t>J Vet </a:t>
            </a:r>
            <a:r>
              <a:rPr lang="en-US" sz="1100" dirty="0" err="1" smtClean="0">
                <a:solidFill>
                  <a:schemeClr val="bg1"/>
                </a:solidFill>
              </a:rPr>
              <a:t>Diagn</a:t>
            </a:r>
            <a:r>
              <a:rPr lang="en-US" sz="1100" dirty="0" smtClean="0">
                <a:solidFill>
                  <a:schemeClr val="bg1"/>
                </a:solidFill>
              </a:rPr>
              <a:t> Invest 10:67–76 (1998)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gross view P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9144000" cy="2931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91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0" dirty="0" smtClean="0"/>
              <a:t>Read &amp; Walker </a:t>
            </a:r>
            <a:r>
              <a:rPr lang="en-US" sz="1100" dirty="0" smtClean="0"/>
              <a:t>J Vet </a:t>
            </a:r>
            <a:r>
              <a:rPr lang="en-US" sz="1100" dirty="0" err="1" smtClean="0"/>
              <a:t>Diagn</a:t>
            </a:r>
            <a:r>
              <a:rPr lang="en-US" sz="1100" dirty="0" smtClean="0"/>
              <a:t> Invest 10:67–76 (1998)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-b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570" y="1066800"/>
            <a:ext cx="5149830" cy="469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211</Words>
  <Application>Microsoft Office PowerPoint</Application>
  <PresentationFormat>On-screen Show (4:3)</PresentationFormat>
  <Paragraphs>63</Paragraphs>
  <Slides>31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Musculoskeletal 2</vt:lpstr>
      <vt:lpstr>Slide 2</vt:lpstr>
      <vt:lpstr>Diseases of the hoof skin</vt:lpstr>
      <vt:lpstr>Infectious pododermatitis</vt:lpstr>
      <vt:lpstr>Digital dermatitis</vt:lpstr>
      <vt:lpstr>Digital dermatitis</vt:lpstr>
      <vt:lpstr>Slide 7</vt:lpstr>
      <vt:lpstr>Slide 8</vt:lpstr>
      <vt:lpstr>Slide 9</vt:lpstr>
      <vt:lpstr>Slide 10</vt:lpstr>
      <vt:lpstr>Slide 11</vt:lpstr>
      <vt:lpstr>Slide 12</vt:lpstr>
      <vt:lpstr>Fescue foot</vt:lpstr>
      <vt:lpstr>Fescue foot</vt:lpstr>
      <vt:lpstr>Slide 15</vt:lpstr>
      <vt:lpstr>Slide 16</vt:lpstr>
      <vt:lpstr>Slide 17</vt:lpstr>
      <vt:lpstr>Slide 18</vt:lpstr>
      <vt:lpstr>Slide 19</vt:lpstr>
      <vt:lpstr>Hygromata</vt:lpstr>
      <vt:lpstr>Slide 21</vt:lpstr>
      <vt:lpstr>Stifle injury</vt:lpstr>
      <vt:lpstr>Slide 23</vt:lpstr>
      <vt:lpstr>Cow lift devices</vt:lpstr>
      <vt:lpstr>Slide 25</vt:lpstr>
      <vt:lpstr>Coxofemoral luxation</vt:lpstr>
      <vt:lpstr>Slide 27</vt:lpstr>
      <vt:lpstr>Slide 28</vt:lpstr>
      <vt:lpstr>Slide 29</vt:lpstr>
      <vt:lpstr>Slide 30</vt:lpstr>
      <vt:lpstr>Slide 31</vt:lpstr>
    </vt:vector>
  </TitlesOfParts>
  <Company>Ross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skenyon</dc:creator>
  <cp:lastModifiedBy>skenyon</cp:lastModifiedBy>
  <cp:revision>7</cp:revision>
  <dcterms:created xsi:type="dcterms:W3CDTF">2009-09-22T14:22:34Z</dcterms:created>
  <dcterms:modified xsi:type="dcterms:W3CDTF">2010-05-28T14:42:06Z</dcterms:modified>
</cp:coreProperties>
</file>